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14.png" ContentType="image/png"/>
  <Override PartName="/ppt/media/image2.png" ContentType="image/png"/>
  <Override PartName="/ppt/media/image69.png" ContentType="image/png"/>
  <Override PartName="/ppt/media/image32.png" ContentType="image/png"/>
  <Override PartName="/ppt/media/image25.png" ContentType="image/png"/>
  <Override PartName="/ppt/media/image62.png" ContentType="image/png"/>
  <Override PartName="/ppt/media/image63.png" ContentType="image/png"/>
  <Override PartName="/ppt/media/image76.png" ContentType="image/png"/>
  <Override PartName="/ppt/media/image64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26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slides/slide56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47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2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4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58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52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57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28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8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</a:t>
            </a:r>
            <a:r>
              <a:rPr b="0" lang="de-DE" sz="3200" spc="-1" strike="noStrike">
                <a:latin typeface="Arial"/>
              </a:rPr>
              <a:t>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1B624F7B-9965-4769-AC9E-E456A353B7F7}" type="slidenum">
              <a:rPr b="0" lang="de-DE" sz="1400" spc="-1" strike="noStrike">
                <a:latin typeface="Times New Roman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localhost:9443/" TargetMode="Externa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docs.docker.com/engine/reference/commandline/cli/" TargetMode="External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docs.docker.com/desktop/install/windows-install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hyperlink" Target="https://docs.docker.com/engine/reference/builder/" TargetMode="External"/><Relationship Id="rId2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docs.docker.com/desktop/install/linux-install/" TargetMode="External"/><Relationship Id="rId2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://domain.com/config.txt" TargetMode="External"/><Relationship Id="rId2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hyperlink" Target="https://hub.docker.com/" TargetMode="External"/><Relationship Id="rId4" Type="http://schemas.openxmlformats.org/officeDocument/2006/relationships/slideLayout" Target="../slideLayouts/slideLayout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slideLayout" Target="../slideLayouts/slideLayout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slideLayout" Target="../slideLayouts/slideLayout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slideLayout" Target="../slideLayouts/slideLayout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288720" y="221364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de-DE" sz="4400" spc="-1" strike="noStrike">
                <a:latin typeface="Arial"/>
              </a:rPr>
              <a:t>Docker &amp; Kubernetes</a:t>
            </a:r>
            <a:br/>
            <a:r>
              <a:rPr b="1" lang="de-DE" sz="4400" spc="-1" strike="noStrike">
                <a:latin typeface="Arial"/>
              </a:rPr>
              <a:t>Teil 2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432000" y="533916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2160"/>
            <a:ext cx="936000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Desktop - Konfiguration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3132000" y="1144080"/>
            <a:ext cx="6285600" cy="3960000"/>
          </a:xfrm>
          <a:prstGeom prst="rect">
            <a:avLst/>
          </a:prstGeom>
          <a:ln>
            <a:noFill/>
          </a:ln>
        </p:spPr>
      </p:pic>
      <p:sp>
        <p:nvSpPr>
          <p:cNvPr id="81" name="TextShape 3"/>
          <p:cNvSpPr txBox="1"/>
          <p:nvPr/>
        </p:nvSpPr>
        <p:spPr>
          <a:xfrm>
            <a:off x="504000" y="1144080"/>
            <a:ext cx="2448000" cy="3967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</a:rPr>
              <a:t>Dashboard zeigt, ob Docker und Kubernetes lafen</a:t>
            </a:r>
            <a:endParaRPr b="0" lang="de-DE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</a:rPr>
              <a:t>Auswahl von Extensions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8892000" y="216000"/>
            <a:ext cx="561600" cy="7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2160"/>
            <a:ext cx="936000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Desktop - Konfiguration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3132000" y="1144080"/>
            <a:ext cx="6285600" cy="3960000"/>
          </a:xfrm>
          <a:prstGeom prst="rect">
            <a:avLst/>
          </a:prstGeom>
          <a:ln>
            <a:noFill/>
          </a:ln>
        </p:spPr>
      </p:pic>
      <p:sp>
        <p:nvSpPr>
          <p:cNvPr id="86" name="TextShape 3"/>
          <p:cNvSpPr txBox="1"/>
          <p:nvPr/>
        </p:nvSpPr>
        <p:spPr>
          <a:xfrm>
            <a:off x="504000" y="1144080"/>
            <a:ext cx="2448000" cy="3967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</a:rPr>
              <a:t>Portainer.io</a:t>
            </a:r>
            <a:endParaRPr b="0" lang="de-DE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</a:rPr>
              <a:t>Sinnvolle Verwaltung von Images, Containern, Volumes, … aus dem Browser</a:t>
            </a:r>
            <a:endParaRPr b="0" lang="de-DE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</a:rPr>
              <a:t>Alle Funktionen … zur Ergänzung von Docker Desktop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8892000" y="216000"/>
            <a:ext cx="561600" cy="7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504000" y="2160"/>
            <a:ext cx="936000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Desktop - Nutzung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504000" y="1218600"/>
            <a:ext cx="907164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enthaltene Funktionen zur Image Verwaltung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Pull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  <a:ea typeface="Noto Sans CJK SC"/>
              </a:rPr>
              <a:t>Push</a:t>
            </a:r>
            <a:r>
              <a:rPr b="0" lang="de-DE" sz="2800" spc="-1" strike="noStrike">
                <a:latin typeface="Arial"/>
              </a:rPr>
              <a:t> (zu Docker Hub)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Remove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Inspect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90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04000" y="2160"/>
            <a:ext cx="936000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Desktop - Nutzung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504000" y="1218600"/>
            <a:ext cx="943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enthaltene Funktionen zur Container Verwaltung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Pause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Resume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Stop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Start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Delete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93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4464000" y="1992960"/>
            <a:ext cx="4896000" cy="2615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2160"/>
            <a:ext cx="936000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Desktop - Nutzung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04000" y="1218600"/>
            <a:ext cx="907164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enthaltene Funktionen zur Volume Verwaltung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Delete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Create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97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2160"/>
            <a:ext cx="936000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Engine - Installation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504000" y="1110600"/>
            <a:ext cx="9071640" cy="12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lnSpc>
                <a:spcPts val="884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Linux-Server (ubuntu 22.04) … Vorbereitete VM für VirtualBox „Ubuntu-Docker.ova“</a:t>
            </a:r>
            <a:endParaRPr b="0" lang="de-DE" sz="1800" spc="-1" strike="noStrike">
              <a:latin typeface="Arial"/>
            </a:endParaRPr>
          </a:p>
          <a:p>
            <a:pPr marL="432000" indent="-324000">
              <a:lnSpc>
                <a:spcPts val="884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WSL auf Windows 10/11 mit ubuntu-Basis</a:t>
            </a:r>
            <a:endParaRPr b="0" lang="de-DE" sz="1800" spc="-1" strike="noStrike">
              <a:latin typeface="Arial"/>
            </a:endParaRPr>
          </a:p>
          <a:p>
            <a:pPr marL="432000" indent="-324000">
              <a:lnSpc>
                <a:spcPts val="884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Sammlung der Kommandos in „CMD-Docker-auf-Linux-Server.txt“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00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594000" y="2016000"/>
            <a:ext cx="4295880" cy="364932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4968000" y="2005200"/>
            <a:ext cx="4308480" cy="3660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04000" y="2160"/>
            <a:ext cx="936000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Engine - Installation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504000" y="1218600"/>
            <a:ext cx="907164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Grundlegende Pakte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GPG key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ubuntu Paketliste (eine Zeile)</a:t>
            </a:r>
            <a:endParaRPr b="0" lang="de-DE" sz="3200" spc="-1" strike="noStrike">
              <a:latin typeface="Arial"/>
            </a:endParaRPr>
          </a:p>
        </p:txBody>
      </p:sp>
      <p:sp>
        <p:nvSpPr>
          <p:cNvPr id="105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06" name="TextShape 4"/>
          <p:cNvSpPr txBox="1"/>
          <p:nvPr/>
        </p:nvSpPr>
        <p:spPr>
          <a:xfrm>
            <a:off x="216000" y="1733760"/>
            <a:ext cx="9864000" cy="570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sudo apt-get update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sudo apt-get install ca-certificates curl gnupg lsb-release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107" name="TextShape 5"/>
          <p:cNvSpPr txBox="1"/>
          <p:nvPr/>
        </p:nvSpPr>
        <p:spPr>
          <a:xfrm>
            <a:off x="216000" y="3029760"/>
            <a:ext cx="10296000" cy="60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sudo mkdir -p /etc/apt/keyrings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curl -fsSL https://download.docker.com/linux/ubuntu/gpg | sudo gpg --dearmor -o /etc/apt/keyrings/docker.gpg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108" name="TextShape 6"/>
          <p:cNvSpPr txBox="1"/>
          <p:nvPr/>
        </p:nvSpPr>
        <p:spPr>
          <a:xfrm>
            <a:off x="216000" y="4290120"/>
            <a:ext cx="9720000" cy="60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200" spc="-1" strike="noStrike">
                <a:latin typeface="Liberation Serif;Times New Roman"/>
                <a:ea typeface="Liberation Mono;Courier New"/>
              </a:rPr>
              <a:t>$ echo "deb [arch=$(dpkg --print-architecture) signed-by=/etc/apt/keyrings/docker.gpg] https://download.docker.com/linux/ubuntu $(lsb_release -cs) stable" | sudo tee /etc/apt/sources.list.d/docker.list &gt; /dev/null</a:t>
            </a:r>
            <a:endParaRPr b="0" lang="de-DE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504000" y="2160"/>
            <a:ext cx="936000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Engine - Installation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504000" y="1218600"/>
            <a:ext cx="907164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Docker Engine &amp; Docker Compose installieren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Funktionstest (einen Container ausführen)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Start mit Boot konfigurieren</a:t>
            </a:r>
            <a:endParaRPr b="0" lang="de-DE" sz="3200" spc="-1" strike="noStrike">
              <a:latin typeface="Arial"/>
            </a:endParaRPr>
          </a:p>
        </p:txBody>
      </p:sp>
      <p:sp>
        <p:nvSpPr>
          <p:cNvPr id="111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12" name="TextShape 4"/>
          <p:cNvSpPr txBox="1"/>
          <p:nvPr/>
        </p:nvSpPr>
        <p:spPr>
          <a:xfrm>
            <a:off x="216000" y="1733760"/>
            <a:ext cx="9864000" cy="570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sudo apt-get update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sudo apt-get install docker-ce docker-ce-cli containerd.io docker-compose-plugin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113" name="TextShape 5"/>
          <p:cNvSpPr txBox="1"/>
          <p:nvPr/>
        </p:nvSpPr>
        <p:spPr>
          <a:xfrm>
            <a:off x="216000" y="3029760"/>
            <a:ext cx="10296000" cy="426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sudo docker container run hello-world</a:t>
            </a:r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</p:txBody>
      </p:sp>
      <p:sp>
        <p:nvSpPr>
          <p:cNvPr id="114" name="TextShape 6"/>
          <p:cNvSpPr txBox="1"/>
          <p:nvPr/>
        </p:nvSpPr>
        <p:spPr>
          <a:xfrm>
            <a:off x="216000" y="3966120"/>
            <a:ext cx="9720000" cy="60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200" spc="-1" strike="noStrike">
                <a:latin typeface="Liberation Serif;Times New Roman"/>
                <a:ea typeface="Liberation Mono;Courier New"/>
              </a:rPr>
              <a:t>$ sudo systemctl enable docker.service</a:t>
            </a:r>
            <a:endParaRPr b="0" lang="de-DE" sz="1200" spc="-1" strike="noStrike">
              <a:latin typeface="Arial"/>
            </a:endParaRPr>
          </a:p>
          <a:p>
            <a:r>
              <a:rPr b="0" lang="de-DE" sz="1200" spc="-1" strike="noStrike">
                <a:latin typeface="Liberation Serif;Times New Roman"/>
                <a:ea typeface="Liberation Mono;Courier New"/>
              </a:rPr>
              <a:t>$ sudo systemctl enable containerd.service</a:t>
            </a:r>
            <a:endParaRPr b="0" lang="de-DE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2160"/>
            <a:ext cx="936000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Engine - Installation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504000" y="1218600"/>
            <a:ext cx="907164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Als Nicht-Root-User starten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Test als Nicht-Root-User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latin typeface="Arial"/>
              </a:rPr>
              <a:t>Funktioniert auch unter Windows</a:t>
            </a:r>
            <a:endParaRPr b="0" lang="de-DE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1800" spc="-1" strike="noStrike">
              <a:latin typeface="Arial"/>
            </a:endParaRPr>
          </a:p>
        </p:txBody>
      </p:sp>
      <p:sp>
        <p:nvSpPr>
          <p:cNvPr id="117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18" name="TextShape 4"/>
          <p:cNvSpPr txBox="1"/>
          <p:nvPr/>
        </p:nvSpPr>
        <p:spPr>
          <a:xfrm>
            <a:off x="216000" y="1733760"/>
            <a:ext cx="9864000" cy="105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sudo groupadd docker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sudo usermod -aG docker $USER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newgrp docker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mkdir /home/"$USER"/.docker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sudo chown "$USER":"$USER" /home/"$USER"/.docker -R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sudo chmod g+rwx "$HOME/.docker" -R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119" name="TextShape 5"/>
          <p:cNvSpPr txBox="1"/>
          <p:nvPr/>
        </p:nvSpPr>
        <p:spPr>
          <a:xfrm>
            <a:off x="216000" y="4109760"/>
            <a:ext cx="9359640" cy="60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container run hello-world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8892000" y="3168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5508000" y="3245400"/>
            <a:ext cx="2856960" cy="2127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04000" y="2160"/>
            <a:ext cx="936000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Engine – Portainer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504000" y="1218600"/>
            <a:ext cx="907164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Data Volume erzeugen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Portainer laden &amp; starten als Container (eine Zeile)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124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25" name="TextShape 4"/>
          <p:cNvSpPr txBox="1"/>
          <p:nvPr/>
        </p:nvSpPr>
        <p:spPr>
          <a:xfrm>
            <a:off x="216000" y="1733760"/>
            <a:ext cx="9864000" cy="570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volume create portainer_data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126" name="TextShape 5"/>
          <p:cNvSpPr txBox="1"/>
          <p:nvPr/>
        </p:nvSpPr>
        <p:spPr>
          <a:xfrm>
            <a:off x="216000" y="3101760"/>
            <a:ext cx="9648000" cy="891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run -d -p 8000:8000 -p 9443:9443 --name portainer --restart=always -v /var/run/docker.sock:/var/run/docker.sock -v portainer_data:/data portainer/portainer-ce:2.14.2</a:t>
            </a:r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container list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648000" y="4104000"/>
            <a:ext cx="6683040" cy="109692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2"/>
          <a:stretch/>
        </p:blipFill>
        <p:spPr>
          <a:xfrm>
            <a:off x="8892000" y="3600000"/>
            <a:ext cx="561600" cy="7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504000" y="2160"/>
            <a:ext cx="936000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Teil 2 – Installation und Nutzung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4" name="TextShape 2"/>
          <p:cNvSpPr txBox="1"/>
          <p:nvPr/>
        </p:nvSpPr>
        <p:spPr>
          <a:xfrm>
            <a:off x="504000" y="1218600"/>
            <a:ext cx="907164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Installation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Docker Desktop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Docker Engine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Bedienung/Management/Kommandos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5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2160"/>
            <a:ext cx="936000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Engine – Portainer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504000" y="1218600"/>
            <a:ext cx="907164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Start im Browser: </a:t>
            </a:r>
            <a:r>
              <a:rPr b="0" lang="de-DE" sz="3200" spc="-1" strike="noStrike">
                <a:latin typeface="Arial"/>
                <a:hlinkClick r:id="rId1"/>
              </a:rPr>
              <a:t>https://localhost:9443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Domain/IP-Nummer passend tauschen :-)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131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2"/>
          <a:stretch/>
        </p:blipFill>
        <p:spPr>
          <a:xfrm>
            <a:off x="6732000" y="2431080"/>
            <a:ext cx="3130560" cy="283824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3"/>
          <a:stretch/>
        </p:blipFill>
        <p:spPr>
          <a:xfrm>
            <a:off x="3528000" y="2431440"/>
            <a:ext cx="3130560" cy="283788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4"/>
          <a:stretch/>
        </p:blipFill>
        <p:spPr>
          <a:xfrm>
            <a:off x="325440" y="2417760"/>
            <a:ext cx="3130560" cy="283824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5"/>
          <a:stretch/>
        </p:blipFill>
        <p:spPr>
          <a:xfrm>
            <a:off x="8892000" y="216000"/>
            <a:ext cx="561600" cy="7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5328000" y="2731680"/>
            <a:ext cx="4896000" cy="2615040"/>
          </a:xfrm>
          <a:prstGeom prst="rect">
            <a:avLst/>
          </a:prstGeom>
          <a:ln>
            <a:noFill/>
          </a:ln>
        </p:spPr>
      </p:pic>
      <p:sp>
        <p:nvSpPr>
          <p:cNvPr id="137" name="TextShape 1"/>
          <p:cNvSpPr txBox="1"/>
          <p:nvPr/>
        </p:nvSpPr>
        <p:spPr>
          <a:xfrm>
            <a:off x="504000" y="2160"/>
            <a:ext cx="936000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- CLI-Kommandos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504000" y="1218600"/>
            <a:ext cx="907164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Wesentliche Kommandos des CLI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Übersicht im CLI selbst 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Aufruf immer in der Form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Steuerung des Zyklus </a:t>
            </a:r>
            <a:endParaRPr b="0" lang="de-DE" sz="3200" spc="-1" strike="noStrike">
              <a:latin typeface="Arial"/>
            </a:endParaRPr>
          </a:p>
        </p:txBody>
      </p:sp>
      <p:sp>
        <p:nvSpPr>
          <p:cNvPr id="139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40" name="TextShape 4"/>
          <p:cNvSpPr txBox="1"/>
          <p:nvPr/>
        </p:nvSpPr>
        <p:spPr>
          <a:xfrm>
            <a:off x="216000" y="2346120"/>
            <a:ext cx="10296000" cy="60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--help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141" name="TextShape 5"/>
          <p:cNvSpPr txBox="1"/>
          <p:nvPr/>
        </p:nvSpPr>
        <p:spPr>
          <a:xfrm>
            <a:off x="216000" y="3246480"/>
            <a:ext cx="10296000" cy="60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[OPTIONS] COMMAND [SUBCOMMAND] [ARG ...]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8892000" y="2052000"/>
            <a:ext cx="561600" cy="7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504000" y="1218600"/>
            <a:ext cx="907164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latin typeface="Arial"/>
              </a:rPr>
              <a:t>Dokumentation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  <a:hlinkClick r:id="rId1"/>
              </a:rPr>
              <a:t>https://docs.docker.com/engine/reference/commandline/cli/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latin typeface="Arial"/>
              </a:rPr>
              <a:t>Management-Kommandos &amp; Subkommandos (oft ohne Management-Kommandos aufrufbar =&gt; viele Dopplungen) =&gt; allgemeine Syntax: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Eine Auswahl der wichtigsten Kommandos ...</a:t>
            </a:r>
            <a:endParaRPr b="0" lang="de-DE" sz="3200" spc="-1" strike="noStrike">
              <a:latin typeface="Arial"/>
            </a:endParaRPr>
          </a:p>
        </p:txBody>
      </p:sp>
      <p:sp>
        <p:nvSpPr>
          <p:cNvPr id="145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46" name="TextShape 4"/>
          <p:cNvSpPr txBox="1"/>
          <p:nvPr/>
        </p:nvSpPr>
        <p:spPr>
          <a:xfrm>
            <a:off x="900000" y="4110840"/>
            <a:ext cx="5292000" cy="353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[OPTIONS] COMMAND [SUBCOMMAND] [ARG ...]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wichtige Kommandos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504000" y="1218600"/>
            <a:ext cx="907164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system </a:t>
            </a:r>
            <a:r>
              <a:rPr b="0" lang="de-DE" sz="3200" spc="-1" strike="noStrike">
                <a:latin typeface="Arial"/>
              </a:rPr>
              <a:t>	</a:t>
            </a:r>
            <a:r>
              <a:rPr b="0" lang="de-DE" sz="3200" spc="-1" strike="noStrike">
                <a:latin typeface="Arial"/>
              </a:rPr>
              <a:t>	</a:t>
            </a:r>
            <a:r>
              <a:rPr b="0" lang="de-DE" sz="3200" spc="-1" strike="noStrike">
                <a:latin typeface="Arial"/>
              </a:rPr>
              <a:t>Manage Docker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image</a:t>
            </a:r>
            <a:r>
              <a:rPr b="0" lang="de-DE" sz="3200" spc="-1" strike="noStrike">
                <a:latin typeface="Arial"/>
              </a:rPr>
              <a:t>	</a:t>
            </a:r>
            <a:r>
              <a:rPr b="0" lang="de-DE" sz="3200" spc="-1" strike="noStrike">
                <a:latin typeface="Arial"/>
              </a:rPr>
              <a:t>	</a:t>
            </a:r>
            <a:r>
              <a:rPr b="0" lang="de-DE" sz="3200" spc="-1" strike="noStrike">
                <a:latin typeface="Arial"/>
              </a:rPr>
              <a:t>	</a:t>
            </a:r>
            <a:r>
              <a:rPr b="0" lang="de-DE" sz="3200" spc="-1" strike="noStrike">
                <a:latin typeface="Arial"/>
              </a:rPr>
              <a:t>Manage images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container</a:t>
            </a:r>
            <a:r>
              <a:rPr b="0" lang="de-DE" sz="3200" spc="-1" strike="noStrike">
                <a:latin typeface="Arial"/>
              </a:rPr>
              <a:t>	</a:t>
            </a:r>
            <a:r>
              <a:rPr b="0" lang="de-DE" sz="3200" spc="-1" strike="noStrike">
                <a:latin typeface="Arial"/>
              </a:rPr>
              <a:t>	</a:t>
            </a:r>
            <a:r>
              <a:rPr b="0" lang="de-DE" sz="3200" spc="-1" strike="noStrike">
                <a:latin typeface="Arial"/>
              </a:rPr>
              <a:t>Manage containers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network </a:t>
            </a:r>
            <a:r>
              <a:rPr b="0" lang="de-DE" sz="3200" spc="-1" strike="noStrike">
                <a:latin typeface="Arial"/>
              </a:rPr>
              <a:t>	</a:t>
            </a:r>
            <a:r>
              <a:rPr b="0" lang="de-DE" sz="3200" spc="-1" strike="noStrike">
                <a:latin typeface="Arial"/>
              </a:rPr>
              <a:t>	</a:t>
            </a:r>
            <a:r>
              <a:rPr b="0" lang="de-DE" sz="3200" spc="-1" strike="noStrike">
                <a:latin typeface="Arial"/>
              </a:rPr>
              <a:t>Manage networks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volume </a:t>
            </a:r>
            <a:r>
              <a:rPr b="0" lang="de-DE" sz="3200" spc="-1" strike="noStrike">
                <a:latin typeface="Arial"/>
              </a:rPr>
              <a:t>	</a:t>
            </a:r>
            <a:r>
              <a:rPr b="0" lang="de-DE" sz="3200" spc="-1" strike="noStrike">
                <a:latin typeface="Arial"/>
              </a:rPr>
              <a:t>	</a:t>
            </a:r>
            <a:r>
              <a:rPr b="0" lang="de-DE" sz="3200" spc="-1" strike="noStrike">
                <a:latin typeface="Arial"/>
              </a:rPr>
              <a:t>Manage volumes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system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504000" y="1218600"/>
            <a:ext cx="907164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Festplattenbelegung anzeigen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 </a:t>
            </a:r>
            <a:r>
              <a:rPr b="0" lang="de-DE" sz="3200" spc="-1" strike="noStrike">
                <a:latin typeface="Arial"/>
              </a:rPr>
              <a:t>	</a:t>
            </a:r>
            <a:r>
              <a:rPr b="0" lang="de-DE" sz="3200" spc="-1" strike="noStrike">
                <a:latin typeface="Arial"/>
              </a:rPr>
              <a:t>	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152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8892000" y="1332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154" name="TextShape 4"/>
          <p:cNvSpPr txBox="1"/>
          <p:nvPr/>
        </p:nvSpPr>
        <p:spPr>
          <a:xfrm>
            <a:off x="216360" y="1770120"/>
            <a:ext cx="9359640" cy="60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system df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4938120" y="2088000"/>
            <a:ext cx="4492800" cy="32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system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504000" y="1218600"/>
            <a:ext cx="907164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Systeminformationen anzeigen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 </a:t>
            </a:r>
            <a:r>
              <a:rPr b="0" lang="de-DE" sz="3200" spc="-1" strike="noStrike">
                <a:latin typeface="Arial"/>
              </a:rPr>
              <a:t>	</a:t>
            </a:r>
            <a:r>
              <a:rPr b="0" lang="de-DE" sz="3200" spc="-1" strike="noStrike">
                <a:latin typeface="Arial"/>
              </a:rPr>
              <a:t>	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8892000" y="1332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160" name="TextShape 4"/>
          <p:cNvSpPr txBox="1"/>
          <p:nvPr/>
        </p:nvSpPr>
        <p:spPr>
          <a:xfrm>
            <a:off x="216360" y="1770120"/>
            <a:ext cx="9359640" cy="60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system info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4945680" y="2088720"/>
            <a:ext cx="4492800" cy="32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system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504000" y="1218600"/>
            <a:ext cx="907164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Speicherplatz freigeben / aufräumen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 </a:t>
            </a:r>
            <a:r>
              <a:rPr b="0" lang="de-DE" sz="3200" spc="-1" strike="noStrike">
                <a:latin typeface="Arial"/>
              </a:rPr>
              <a:t>	</a:t>
            </a:r>
            <a:r>
              <a:rPr b="0" lang="de-DE" sz="3200" spc="-1" strike="noStrike">
                <a:latin typeface="Arial"/>
              </a:rPr>
              <a:t>	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164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8892000" y="1332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166" name="TextShape 4"/>
          <p:cNvSpPr txBox="1"/>
          <p:nvPr/>
        </p:nvSpPr>
        <p:spPr>
          <a:xfrm>
            <a:off x="216360" y="1770120"/>
            <a:ext cx="9359640" cy="60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system prune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4945680" y="2088720"/>
            <a:ext cx="4489200" cy="32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image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504000" y="1218600"/>
            <a:ext cx="907164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Ein Image untersuchen</a:t>
            </a:r>
            <a:r>
              <a:rPr b="0" lang="de-DE" sz="3200" spc="-1" strike="noStrike">
                <a:latin typeface="Arial"/>
              </a:rPr>
              <a:t>	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170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8892000" y="2088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172" name="TextShape 4"/>
          <p:cNvSpPr txBox="1"/>
          <p:nvPr/>
        </p:nvSpPr>
        <p:spPr>
          <a:xfrm>
            <a:off x="216720" y="1770480"/>
            <a:ext cx="9359640" cy="73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image inspect &lt;image name&gt;</a:t>
            </a:r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image inspect hello-world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>
            <a:off x="4261680" y="2124720"/>
            <a:ext cx="4492800" cy="32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image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504000" y="1218600"/>
            <a:ext cx="907164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Images auflisten</a:t>
            </a:r>
            <a:r>
              <a:rPr b="0" lang="de-DE" sz="3200" spc="-1" strike="noStrike">
                <a:latin typeface="Arial"/>
              </a:rPr>
              <a:t>	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176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8892000" y="1656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178" name="TextShape 4"/>
          <p:cNvSpPr txBox="1"/>
          <p:nvPr/>
        </p:nvSpPr>
        <p:spPr>
          <a:xfrm>
            <a:off x="216720" y="1770480"/>
            <a:ext cx="9359640" cy="73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image list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image list --all</a:t>
            </a:r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1346400" y="2143080"/>
            <a:ext cx="7416000" cy="32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image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504000" y="1218600"/>
            <a:ext cx="907164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Ein Image entfernen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8892000" y="2088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184" name="TextShape 4"/>
          <p:cNvSpPr txBox="1"/>
          <p:nvPr/>
        </p:nvSpPr>
        <p:spPr>
          <a:xfrm>
            <a:off x="216720" y="1770480"/>
            <a:ext cx="9359640" cy="73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image rm --force &lt;image name&gt;</a:t>
            </a:r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image rm --force hello-world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4176000" y="2099520"/>
            <a:ext cx="4410000" cy="32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2160"/>
            <a:ext cx="936000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Desktop - Installation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7" name="TextShape 2"/>
          <p:cNvSpPr txBox="1"/>
          <p:nvPr/>
        </p:nvSpPr>
        <p:spPr>
          <a:xfrm>
            <a:off x="504000" y="1218600"/>
            <a:ext cx="907164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Windows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de-DE" sz="2400" spc="-1" strike="noStrike">
                <a:latin typeface="Arial"/>
              </a:rPr>
              <a:t>WSL 2</a:t>
            </a:r>
            <a:r>
              <a:rPr b="0" lang="de-DE" sz="2400" spc="-1" strike="noStrike">
                <a:latin typeface="Arial"/>
              </a:rPr>
              <a:t> installieren … „wsl --install“ in PowerShell </a:t>
            </a:r>
            <a:endParaRPr b="0" lang="de-DE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de-DE" sz="2400" spc="-1" strike="noStrike">
                <a:latin typeface="Arial"/>
              </a:rPr>
              <a:t>Docker Desktop</a:t>
            </a:r>
            <a:r>
              <a:rPr b="0" lang="de-DE" sz="2400" spc="-1" strike="noStrike">
                <a:latin typeface="Arial"/>
              </a:rPr>
              <a:t> laden und installieren </a:t>
            </a:r>
            <a:endParaRPr b="0" lang="de-DE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400" spc="-1" strike="noStrike">
                <a:latin typeface="Arial"/>
                <a:hlinkClick r:id="rId1"/>
              </a:rPr>
              <a:t>https://docs.docker.com/desktop/install/windows-install/</a:t>
            </a:r>
            <a:endParaRPr b="0" lang="de-DE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400" spc="-1" strike="noStrike">
                <a:latin typeface="Arial"/>
              </a:rPr>
              <a:t>Anmeldung bei </a:t>
            </a:r>
            <a:r>
              <a:rPr b="0" i="1" lang="de-DE" sz="2400" spc="-1" strike="noStrike">
                <a:latin typeface="Arial"/>
              </a:rPr>
              <a:t>Docker Hub</a:t>
            </a:r>
            <a:endParaRPr b="0" lang="de-DE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400" spc="-1" strike="noStrike">
                <a:latin typeface="Arial"/>
              </a:rPr>
              <a:t>Konfiguration von Docker Desktop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48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8892000" y="1080000"/>
            <a:ext cx="561600" cy="7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image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504000" y="1218600"/>
            <a:ext cx="907164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Ein Image von Registry laden</a:t>
            </a:r>
            <a:r>
              <a:rPr b="0" lang="de-DE" sz="3200" spc="-1" strike="noStrike">
                <a:latin typeface="Arial"/>
              </a:rPr>
              <a:t>	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188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89" name="TextShape 4"/>
          <p:cNvSpPr txBox="1"/>
          <p:nvPr/>
        </p:nvSpPr>
        <p:spPr>
          <a:xfrm>
            <a:off x="216720" y="1770480"/>
            <a:ext cx="9359640" cy="73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image pull &lt;image name&gt;</a:t>
            </a:r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image pull docker.io/library/hello-world:latest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5148000" y="2232000"/>
            <a:ext cx="4410000" cy="324000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2"/>
          <a:stretch/>
        </p:blipFill>
        <p:spPr>
          <a:xfrm>
            <a:off x="8892000" y="1692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192" name="TextShape 5"/>
          <p:cNvSpPr txBox="1"/>
          <p:nvPr/>
        </p:nvSpPr>
        <p:spPr>
          <a:xfrm>
            <a:off x="1008000" y="2592000"/>
            <a:ext cx="313200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&lt;image name&gt; 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93" name="TextShape 6"/>
          <p:cNvSpPr txBox="1"/>
          <p:nvPr/>
        </p:nvSpPr>
        <p:spPr>
          <a:xfrm>
            <a:off x="612000" y="3309840"/>
            <a:ext cx="313200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endParaRPr b="0" lang="de-DE" sz="1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Registry-URL</a:t>
            </a:r>
            <a:endParaRPr b="0" lang="de-DE" sz="1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Name des Images</a:t>
            </a:r>
            <a:endParaRPr b="0" lang="de-DE" sz="1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„</a:t>
            </a:r>
            <a:r>
              <a:rPr b="0" lang="de-DE" sz="1800" spc="-1" strike="noStrike">
                <a:latin typeface="Arial"/>
              </a:rPr>
              <a:t>:“</a:t>
            </a:r>
            <a:endParaRPr b="0" lang="de-DE" sz="1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Tag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94" name="CustomShape 7"/>
          <p:cNvSpPr/>
          <p:nvPr/>
        </p:nvSpPr>
        <p:spPr>
          <a:xfrm>
            <a:off x="1656000" y="2952000"/>
            <a:ext cx="360000" cy="576000"/>
          </a:xfrm>
          <a:custGeom>
            <a:avLst/>
            <a:gdLst/>
            <a:ahLst/>
            <a:rect l="0" t="0" r="r" b="b"/>
            <a:pathLst>
              <a:path w="1002" h="1601">
                <a:moveTo>
                  <a:pt x="250" y="0"/>
                </a:moveTo>
                <a:lnTo>
                  <a:pt x="250" y="1200"/>
                </a:lnTo>
                <a:lnTo>
                  <a:pt x="0" y="1200"/>
                </a:lnTo>
                <a:lnTo>
                  <a:pt x="500" y="1600"/>
                </a:lnTo>
                <a:lnTo>
                  <a:pt x="1001" y="1200"/>
                </a:lnTo>
                <a:lnTo>
                  <a:pt x="750" y="1200"/>
                </a:lnTo>
                <a:lnTo>
                  <a:pt x="750" y="0"/>
                </a:lnTo>
                <a:lnTo>
                  <a:pt x="25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TextShape 8"/>
          <p:cNvSpPr txBox="1"/>
          <p:nvPr/>
        </p:nvSpPr>
        <p:spPr>
          <a:xfrm>
            <a:off x="540000" y="4677840"/>
            <a:ext cx="4356000" cy="65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bei Nutzung von Docker Hub kann die Registry-URL entfallen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image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97" name="TextShape 2"/>
          <p:cNvSpPr txBox="1"/>
          <p:nvPr/>
        </p:nvSpPr>
        <p:spPr>
          <a:xfrm>
            <a:off x="504000" y="1218600"/>
            <a:ext cx="907164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Ein Image in Registry speichern</a:t>
            </a:r>
            <a:r>
              <a:rPr b="0" lang="de-DE" sz="3200" spc="-1" strike="noStrike">
                <a:latin typeface="Arial"/>
              </a:rPr>
              <a:t>	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Zuvor Tag anlegen</a:t>
            </a:r>
            <a:endParaRPr b="0" lang="de-DE" sz="3200" spc="-1" strike="noStrike">
              <a:latin typeface="Arial"/>
            </a:endParaRPr>
          </a:p>
        </p:txBody>
      </p:sp>
      <p:sp>
        <p:nvSpPr>
          <p:cNvPr id="198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99" name="TextShape 4"/>
          <p:cNvSpPr txBox="1"/>
          <p:nvPr/>
        </p:nvSpPr>
        <p:spPr>
          <a:xfrm>
            <a:off x="216720" y="1770480"/>
            <a:ext cx="9359640" cy="73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image push &lt;image name&gt;</a:t>
            </a:r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  <a:ea typeface="Noto Sans CJK SC"/>
              </a:rPr>
              <a:t>$ docker image push </a:t>
            </a:r>
            <a:r>
              <a:rPr b="0" lang="de-DE" sz="1100" spc="-1" strike="noStrike">
                <a:latin typeface="Courier New"/>
              </a:rPr>
              <a:t>registry.gitlab.com/xxx/test:latest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200" name="TextShape 5"/>
          <p:cNvSpPr txBox="1"/>
          <p:nvPr/>
        </p:nvSpPr>
        <p:spPr>
          <a:xfrm>
            <a:off x="217080" y="3642840"/>
            <a:ext cx="9359640" cy="73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image SOURCE_IMAGE[:TAG] TARGET_IMAGE[:TAG]</a:t>
            </a:r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-l fatal image tag registry.gitlab.com/xxx/test:v123 registry.gitlab.com/xxx/test:latest"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image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504000" y="1218600"/>
            <a:ext cx="9071640" cy="173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Ein Image als Datei speichern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03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8892000" y="2016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205" name="TextShape 4"/>
          <p:cNvSpPr txBox="1"/>
          <p:nvPr/>
        </p:nvSpPr>
        <p:spPr>
          <a:xfrm>
            <a:off x="216720" y="1770480"/>
            <a:ext cx="8495280" cy="1532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image save &lt;image name&gt;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image save -o &lt;tar-file name&gt; &lt;image name&gt;</a:t>
            </a:r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image save -o hw.tar hello-world</a:t>
            </a:r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image save hello-world &gt; hw.tar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206" name="TextShape 5"/>
          <p:cNvSpPr txBox="1"/>
          <p:nvPr/>
        </p:nvSpPr>
        <p:spPr>
          <a:xfrm>
            <a:off x="540000" y="3384000"/>
            <a:ext cx="3708000" cy="208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Docker schreibt das Abbild des Images in ein TAR-Archiv.</a:t>
            </a:r>
            <a:endParaRPr b="0" lang="de-DE" sz="1800" spc="-1" strike="noStrike">
              <a:latin typeface="Arial"/>
            </a:endParaRPr>
          </a:p>
          <a:p>
            <a:endParaRPr b="0" lang="de-DE" sz="1800" spc="-1" strike="noStrike">
              <a:latin typeface="Arial"/>
            </a:endParaRPr>
          </a:p>
          <a:p>
            <a:r>
              <a:rPr b="0" lang="de-DE" sz="1800" spc="-1" strike="noStrike">
                <a:latin typeface="Arial"/>
              </a:rPr>
              <a:t>Ohne „-o“ wird auf die Standardausgabe STDOUT geschrieben und mit „-o“ wird die spezifizierte Datei erzeugt. 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4320000" y="2160000"/>
            <a:ext cx="4471200" cy="3240000"/>
          </a:xfrm>
          <a:prstGeom prst="rect">
            <a:avLst/>
          </a:prstGeom>
          <a:ln>
            <a:noFill/>
          </a:ln>
        </p:spPr>
      </p:pic>
      <p:pic>
        <p:nvPicPr>
          <p:cNvPr id="208" name="" descr=""/>
          <p:cNvPicPr/>
          <p:nvPr/>
        </p:nvPicPr>
        <p:blipFill>
          <a:blip r:embed="rId3"/>
          <a:stretch/>
        </p:blipFill>
        <p:spPr>
          <a:xfrm>
            <a:off x="8892000" y="2844000"/>
            <a:ext cx="561600" cy="7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image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10" name="TextShape 2"/>
          <p:cNvSpPr txBox="1"/>
          <p:nvPr/>
        </p:nvSpPr>
        <p:spPr>
          <a:xfrm>
            <a:off x="504000" y="1218600"/>
            <a:ext cx="9071640" cy="173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Ein Image aus Datei laden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11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8892000" y="2340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213" name="TextShape 4"/>
          <p:cNvSpPr txBox="1"/>
          <p:nvPr/>
        </p:nvSpPr>
        <p:spPr>
          <a:xfrm>
            <a:off x="216720" y="1770480"/>
            <a:ext cx="8646480" cy="2012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image load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image load -i &lt;tar-file name&gt;</a:t>
            </a:r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  <a:ea typeface="Noto Sans CJK SC"/>
              </a:rPr>
              <a:t>$ docker image rm </a:t>
            </a:r>
            <a:r>
              <a:rPr b="0" lang="de-DE" sz="1100" spc="-1" strike="noStrike">
                <a:latin typeface="Courier New"/>
              </a:rPr>
              <a:t>hello-world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image load -i hw.tar </a:t>
            </a:r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  <a:ea typeface="Noto Sans CJK SC"/>
              </a:rPr>
              <a:t>$ docker image rm </a:t>
            </a:r>
            <a:r>
              <a:rPr b="0" lang="de-DE" sz="1100" spc="-1" strike="noStrike">
                <a:latin typeface="Courier New"/>
              </a:rPr>
              <a:t>hello-world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cat hw.tar | docker image load 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</p:txBody>
      </p:sp>
      <p:sp>
        <p:nvSpPr>
          <p:cNvPr id="214" name="TextShape 5"/>
          <p:cNvSpPr txBox="1"/>
          <p:nvPr/>
        </p:nvSpPr>
        <p:spPr>
          <a:xfrm>
            <a:off x="432000" y="3852000"/>
            <a:ext cx="3744000" cy="1692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Docker liest ein Abbild eines Images aus einem TAR-Archiv.</a:t>
            </a:r>
            <a:endParaRPr b="0" lang="de-DE" sz="1800" spc="-1" strike="noStrike">
              <a:latin typeface="Arial"/>
            </a:endParaRPr>
          </a:p>
          <a:p>
            <a:endParaRPr b="0" lang="de-DE" sz="1800" spc="-1" strike="noStrike">
              <a:latin typeface="Arial"/>
            </a:endParaRPr>
          </a:p>
          <a:p>
            <a:r>
              <a:rPr b="0" lang="de-DE" sz="1800" spc="-1" strike="noStrike">
                <a:latin typeface="Arial"/>
              </a:rPr>
              <a:t>Ohne „-i“ wird von der Standardeingabe STDIN gelesen. 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2"/>
          <a:stretch/>
        </p:blipFill>
        <p:spPr>
          <a:xfrm>
            <a:off x="4320000" y="2088000"/>
            <a:ext cx="4471200" cy="324000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3"/>
          <a:stretch/>
        </p:blipFill>
        <p:spPr>
          <a:xfrm>
            <a:off x="8892000" y="3132000"/>
            <a:ext cx="561600" cy="7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image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504000" y="1218600"/>
            <a:ext cx="8352000" cy="108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Ein Image erzeugen/bauen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19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4788000" y="2412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221" name="TextShape 4"/>
          <p:cNvSpPr txBox="1"/>
          <p:nvPr/>
        </p:nvSpPr>
        <p:spPr>
          <a:xfrm>
            <a:off x="216720" y="1770480"/>
            <a:ext cx="8207280" cy="1211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image build [OPTIONS] PATH | URL | -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image build --tag &lt;image name&gt;:&lt;image tag&gt; .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image build –file &lt;Dockerfile-name&gt; --tag &lt;image name&gt;:&lt;image tag&gt; .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image build --tag simple .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cat Dockerfile | docker image build --tag simple -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222" name="TextShape 5"/>
          <p:cNvSpPr txBox="1"/>
          <p:nvPr/>
        </p:nvSpPr>
        <p:spPr>
          <a:xfrm>
            <a:off x="540000" y="3060000"/>
            <a:ext cx="4938120" cy="162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Docker erstellt anhand eines „Dockerfile“ ein Image. Die Datei „Dockerfile“ wird im Verzeichnis PATH erwartet. Mit Option „--file“ kann ein anderer Dateiname angegeben werden.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5478120" y="2391480"/>
            <a:ext cx="4471200" cy="3240000"/>
          </a:xfrm>
          <a:prstGeom prst="rect">
            <a:avLst/>
          </a:prstGeom>
          <a:ln>
            <a:noFill/>
          </a:ln>
        </p:spPr>
      </p:pic>
      <p:sp>
        <p:nvSpPr>
          <p:cNvPr id="224" name="TextShape 6"/>
          <p:cNvSpPr txBox="1"/>
          <p:nvPr/>
        </p:nvSpPr>
        <p:spPr>
          <a:xfrm>
            <a:off x="216720" y="4614840"/>
            <a:ext cx="4823280" cy="73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# sehr einfaches Dockerfile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FROM alpine:latest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CMD ["echo", "Das ist ein sehr einfacher Container..."]</a:t>
            </a:r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Dockerfile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26" name="TextShape 2"/>
          <p:cNvSpPr txBox="1"/>
          <p:nvPr/>
        </p:nvSpPr>
        <p:spPr>
          <a:xfrm>
            <a:off x="504000" y="1218600"/>
            <a:ext cx="9288000" cy="396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Dockerfile (Wiederholung :-)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Text-Datei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Folge aus Anweisungen zum Aufbau des Images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Ist extrem vielseitig und flexibel nutzbar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Jede Anweisung erzeugt ein Layer im Image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Anweisung in Form: </a:t>
            </a:r>
            <a:r>
              <a:rPr b="0" lang="de-DE" sz="2800" spc="-1" strike="noStrike">
                <a:latin typeface="Courier New"/>
              </a:rPr>
              <a:t>INSTRUCTION arguments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Kommentare mit „#“ am Anfang der Zeile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  <a:hlinkClick r:id="rId1"/>
              </a:rPr>
              <a:t>https://docs.docker.com/engine/reference/builder/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Wesentliche Anweisungen ...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227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Dockerfile</a:t>
            </a:r>
            <a:r>
              <a:rPr b="0" lang="de-DE" sz="4400" spc="-1" strike="noStrike">
                <a:latin typeface="Arial"/>
              </a:rPr>
              <a:t> - Beispiel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29" name="TextShape 2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30" name="TextShape 3"/>
          <p:cNvSpPr txBox="1"/>
          <p:nvPr/>
        </p:nvSpPr>
        <p:spPr>
          <a:xfrm>
            <a:off x="468720" y="1086840"/>
            <a:ext cx="8351280" cy="4220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200" spc="-1" strike="noStrike">
                <a:latin typeface="Courier New"/>
              </a:rPr>
              <a:t># ai-audioanalyser</a:t>
            </a:r>
            <a:endParaRPr b="0" lang="de-DE" sz="1200" spc="-1" strike="noStrike">
              <a:latin typeface="Arial"/>
            </a:endParaRPr>
          </a:p>
          <a:p>
            <a:r>
              <a:rPr b="0" lang="de-DE" sz="1200" spc="-1" strike="noStrike">
                <a:latin typeface="Courier New"/>
              </a:rPr>
              <a:t>FROM alpine:latest</a:t>
            </a:r>
            <a:endParaRPr b="0" lang="de-DE" sz="1200" spc="-1" strike="noStrike">
              <a:latin typeface="Arial"/>
            </a:endParaRPr>
          </a:p>
          <a:p>
            <a:endParaRPr b="0" lang="de-DE" sz="1200" spc="-1" strike="noStrike">
              <a:latin typeface="Arial"/>
            </a:endParaRPr>
          </a:p>
          <a:p>
            <a:r>
              <a:rPr b="0" lang="de-DE" sz="1200" spc="-1" strike="noStrike">
                <a:latin typeface="Courier New"/>
              </a:rPr>
              <a:t># installation of necessary certificates for ssl communication</a:t>
            </a:r>
            <a:endParaRPr b="0" lang="de-DE" sz="1200" spc="-1" strike="noStrike">
              <a:latin typeface="Arial"/>
            </a:endParaRPr>
          </a:p>
          <a:p>
            <a:r>
              <a:rPr b="0" lang="de-DE" sz="1200" spc="-1" strike="noStrike">
                <a:latin typeface="Courier New"/>
              </a:rPr>
              <a:t>RUN apk --no-cache add ca-certificates</a:t>
            </a:r>
            <a:endParaRPr b="0" lang="de-DE" sz="1200" spc="-1" strike="noStrike">
              <a:latin typeface="Arial"/>
            </a:endParaRPr>
          </a:p>
          <a:p>
            <a:endParaRPr b="0" lang="de-DE" sz="1200" spc="-1" strike="noStrike">
              <a:latin typeface="Arial"/>
            </a:endParaRPr>
          </a:p>
          <a:p>
            <a:r>
              <a:rPr b="0" lang="de-DE" sz="1200" spc="-1" strike="noStrike">
                <a:latin typeface="Courier New"/>
              </a:rPr>
              <a:t># installation of service module for the API within the home directory of the image</a:t>
            </a:r>
            <a:endParaRPr b="0" lang="de-DE" sz="1200" spc="-1" strike="noStrike">
              <a:latin typeface="Arial"/>
            </a:endParaRPr>
          </a:p>
          <a:p>
            <a:r>
              <a:rPr b="0" lang="de-DE" sz="1200" spc="-1" strike="noStrike">
                <a:latin typeface="Courier New"/>
              </a:rPr>
              <a:t>ADD ai-audioanalyser /home</a:t>
            </a:r>
            <a:endParaRPr b="0" lang="de-DE" sz="1200" spc="-1" strike="noStrike">
              <a:latin typeface="Arial"/>
            </a:endParaRPr>
          </a:p>
          <a:p>
            <a:endParaRPr b="0" lang="de-DE" sz="1200" spc="-1" strike="noStrike">
              <a:latin typeface="Arial"/>
            </a:endParaRPr>
          </a:p>
          <a:p>
            <a:r>
              <a:rPr b="0" lang="de-DE" sz="1200" spc="-1" strike="noStrike">
                <a:latin typeface="Courier New"/>
              </a:rPr>
              <a:t># only necessary for running container within docker, kubernetes manages its own environment</a:t>
            </a:r>
            <a:endParaRPr b="0" lang="de-DE" sz="1200" spc="-1" strike="noStrike">
              <a:latin typeface="Arial"/>
            </a:endParaRPr>
          </a:p>
          <a:p>
            <a:r>
              <a:rPr b="0" lang="de-DE" sz="1200" spc="-1" strike="noStrike">
                <a:latin typeface="Courier New"/>
              </a:rPr>
              <a:t>ENV SMLOGLEVEL 100</a:t>
            </a:r>
            <a:endParaRPr b="0" lang="de-DE" sz="1200" spc="-1" strike="noStrike">
              <a:latin typeface="Arial"/>
            </a:endParaRPr>
          </a:p>
          <a:p>
            <a:r>
              <a:rPr b="0" lang="de-DE" sz="1200" spc="-1" strike="noStrike">
                <a:latin typeface="Courier New"/>
              </a:rPr>
              <a:t>ENV SMHOST 0.0.0.0</a:t>
            </a:r>
            <a:endParaRPr b="0" lang="de-DE" sz="1200" spc="-1" strike="noStrike">
              <a:latin typeface="Arial"/>
            </a:endParaRPr>
          </a:p>
          <a:p>
            <a:r>
              <a:rPr b="0" lang="de-DE" sz="1200" spc="-1" strike="noStrike">
                <a:latin typeface="Courier New"/>
              </a:rPr>
              <a:t>ENV SMPORT 4242</a:t>
            </a:r>
            <a:endParaRPr b="0" lang="de-DE" sz="1200" spc="-1" strike="noStrike">
              <a:latin typeface="Arial"/>
            </a:endParaRPr>
          </a:p>
          <a:p>
            <a:r>
              <a:rPr b="0" lang="de-DE" sz="1200" spc="-1" strike="noStrike">
                <a:latin typeface="Courier New"/>
              </a:rPr>
              <a:t>ADD cluster.json /home</a:t>
            </a:r>
            <a:endParaRPr b="0" lang="de-DE" sz="1200" spc="-1" strike="noStrike">
              <a:latin typeface="Arial"/>
            </a:endParaRPr>
          </a:p>
          <a:p>
            <a:r>
              <a:rPr b="0" lang="de-DE" sz="1200" spc="-1" strike="noStrike">
                <a:latin typeface="Courier New"/>
              </a:rPr>
              <a:t>ADD queue.json /home</a:t>
            </a:r>
            <a:endParaRPr b="0" lang="de-DE" sz="1200" spc="-1" strike="noStrike">
              <a:latin typeface="Arial"/>
            </a:endParaRPr>
          </a:p>
          <a:p>
            <a:r>
              <a:rPr b="0" lang="de-DE" sz="1200" spc="-1" strike="noStrike">
                <a:latin typeface="Courier New"/>
              </a:rPr>
              <a:t>ADD keywords.csv /home</a:t>
            </a:r>
            <a:endParaRPr b="0" lang="de-DE" sz="1200" spc="-1" strike="noStrike">
              <a:latin typeface="Arial"/>
            </a:endParaRPr>
          </a:p>
          <a:p>
            <a:r>
              <a:rPr b="0" lang="de-DE" sz="1200" spc="-1" strike="noStrike">
                <a:latin typeface="Courier New"/>
              </a:rPr>
              <a:t>ADD classifier.csv /home</a:t>
            </a:r>
            <a:endParaRPr b="0" lang="de-DE" sz="1200" spc="-1" strike="noStrike">
              <a:latin typeface="Arial"/>
            </a:endParaRPr>
          </a:p>
          <a:p>
            <a:endParaRPr b="0" lang="de-DE" sz="1200" spc="-1" strike="noStrike">
              <a:latin typeface="Arial"/>
            </a:endParaRPr>
          </a:p>
          <a:p>
            <a:r>
              <a:rPr b="0" lang="de-DE" sz="1200" spc="-1" strike="noStrike">
                <a:latin typeface="Courier New"/>
              </a:rPr>
              <a:t># start program/process</a:t>
            </a:r>
            <a:endParaRPr b="0" lang="de-DE" sz="1200" spc="-1" strike="noStrike">
              <a:latin typeface="Arial"/>
            </a:endParaRPr>
          </a:p>
          <a:p>
            <a:r>
              <a:rPr b="0" lang="de-DE" sz="1200" spc="-1" strike="noStrike">
                <a:latin typeface="Courier New"/>
              </a:rPr>
              <a:t>STOPSIGNAL SIGTERM</a:t>
            </a:r>
            <a:endParaRPr b="0" lang="de-DE" sz="1200" spc="-1" strike="noStrike">
              <a:latin typeface="Arial"/>
            </a:endParaRPr>
          </a:p>
          <a:p>
            <a:r>
              <a:rPr b="0" lang="de-DE" sz="1200" spc="-1" strike="noStrike">
                <a:latin typeface="Courier New"/>
              </a:rPr>
              <a:t>EXPOSE ${SMPORT}</a:t>
            </a:r>
            <a:endParaRPr b="0" lang="de-DE" sz="1200" spc="-1" strike="noStrike">
              <a:latin typeface="Arial"/>
            </a:endParaRPr>
          </a:p>
          <a:p>
            <a:r>
              <a:rPr b="0" lang="de-DE" sz="1200" spc="-1" strike="noStrike">
                <a:latin typeface="Courier New"/>
              </a:rPr>
              <a:t>ENTRYPOINT /home/ai-audioanalyser</a:t>
            </a:r>
            <a:endParaRPr b="0" lang="de-DE" sz="1200" spc="-1" strike="noStrike">
              <a:latin typeface="Arial"/>
            </a:endParaRPr>
          </a:p>
          <a:p>
            <a:endParaRPr b="0" lang="de-DE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Dockerfile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32" name="TextShape 2"/>
          <p:cNvSpPr txBox="1"/>
          <p:nvPr/>
        </p:nvSpPr>
        <p:spPr>
          <a:xfrm>
            <a:off x="504000" y="1218600"/>
            <a:ext cx="9288000" cy="288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4000"/>
          </a:bodyPr>
          <a:p>
            <a:r>
              <a:rPr b="0" lang="de-DE" sz="3200" spc="-1" strike="noStrike">
                <a:latin typeface="Courier New"/>
                <a:ea typeface="Noto Sans CJK SC"/>
              </a:rPr>
              <a:t>FROM &lt;image name&gt;:&lt;tag&gt;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Setzt das „base image“ 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Alle weiteren Build-Schritte beziehen sich darauf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Festlegung der Plattform möglich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Alpine Linux, Ubuntu, … Windows 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33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34" name="TextShape 4"/>
          <p:cNvSpPr txBox="1"/>
          <p:nvPr/>
        </p:nvSpPr>
        <p:spPr>
          <a:xfrm>
            <a:off x="432000" y="4435200"/>
            <a:ext cx="9073080" cy="496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FROM alpine:latest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Dockerfile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504000" y="1218600"/>
            <a:ext cx="9288000" cy="288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de-DE" sz="3200" spc="-1" strike="noStrike">
                <a:latin typeface="Courier New"/>
                <a:ea typeface="Noto Sans CJK SC"/>
              </a:rPr>
              <a:t>RUN &lt;command&gt;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Führt ein Kommando in einem neuen Layer aus 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Das Ergebnis wird integriert in das Image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37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38" name="TextShape 4"/>
          <p:cNvSpPr txBox="1"/>
          <p:nvPr/>
        </p:nvSpPr>
        <p:spPr>
          <a:xfrm>
            <a:off x="432000" y="4176000"/>
            <a:ext cx="9073080" cy="83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RUN /bin/bash -c 'source $HOME/.bashrc; echo $HOME'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RUN apk --no-cache add ca-certificates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RUN cd /src &amp;&amp; CGO_ENABLED=0 go build -o /root/client ./main.go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Dockerfile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504000" y="1218600"/>
            <a:ext cx="9000000" cy="338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0000"/>
          </a:bodyPr>
          <a:p>
            <a:r>
              <a:rPr b="0" lang="de-DE" sz="3200" spc="-1" strike="noStrike">
                <a:latin typeface="Courier New"/>
                <a:ea typeface="Noto Sans CJK SC"/>
              </a:rPr>
              <a:t>WORKDIR &lt;directory&gt;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Arbeitsverzeichnis (im Container) setzen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Für Kommandos 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RUN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CMD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ENTRYPOINT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COPY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ADD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41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42" name="TextShape 4"/>
          <p:cNvSpPr txBox="1"/>
          <p:nvPr/>
        </p:nvSpPr>
        <p:spPr>
          <a:xfrm>
            <a:off x="432000" y="4860000"/>
            <a:ext cx="9073080" cy="64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WORKDIR /home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2160"/>
            <a:ext cx="936000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Desktop - Installation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1" name="TextShape 2"/>
          <p:cNvSpPr txBox="1"/>
          <p:nvPr/>
        </p:nvSpPr>
        <p:spPr>
          <a:xfrm>
            <a:off x="504000" y="1218600"/>
            <a:ext cx="907164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Linux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de-DE" sz="2400" spc="-1" strike="noStrike">
                <a:latin typeface="Arial"/>
              </a:rPr>
              <a:t>Docker Desktop</a:t>
            </a:r>
            <a:r>
              <a:rPr b="0" lang="de-DE" sz="2400" spc="-1" strike="noStrike">
                <a:latin typeface="Arial"/>
              </a:rPr>
              <a:t> laden und installieren</a:t>
            </a:r>
            <a:endParaRPr b="0" lang="de-DE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400" spc="-1" strike="noStrike">
                <a:latin typeface="Arial"/>
                <a:hlinkClick r:id="rId1"/>
              </a:rPr>
              <a:t>https://docs.docker.com/desktop/install/linux-install/</a:t>
            </a:r>
            <a:endParaRPr b="0" lang="de-DE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400" spc="-1" strike="noStrike">
                <a:latin typeface="Arial"/>
              </a:rPr>
              <a:t>Anmeldung bei </a:t>
            </a:r>
            <a:r>
              <a:rPr b="0" i="1" lang="de-DE" sz="2400" spc="-1" strike="noStrike">
                <a:latin typeface="Arial"/>
              </a:rPr>
              <a:t>Docker Hub</a:t>
            </a:r>
            <a:endParaRPr b="0" lang="de-DE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400" spc="-1" strike="noStrike">
                <a:latin typeface="Arial"/>
              </a:rPr>
              <a:t>Konfiguration von Docker Desktop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52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Dockerfile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504000" y="1218600"/>
            <a:ext cx="9000000" cy="338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5000"/>
          </a:bodyPr>
          <a:p>
            <a:r>
              <a:rPr b="0" lang="de-DE" sz="3200" spc="-1" strike="noStrike">
                <a:latin typeface="Courier New"/>
                <a:ea typeface="Noto Sans CJK SC"/>
              </a:rPr>
              <a:t>ADD &lt;src&gt; &lt;desc&gt;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Kopiert von &lt;src&gt; nach &lt;desc&gt; 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Kopiert werden Dateien, Verzeichnisse (auch von URLs) von &lt;src&gt;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Kopiert wird nach &lt;desc&gt; im Image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Endet &lt;desc&gt; mit „/“, wird in das Verzeichnis kopiert, sonst wird eine Datei geschrieben (falls &lt;desc&gt; kein Verzeichnis ist)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Kann TAR-Archive automatisch entpacken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45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46" name="TextShape 4"/>
          <p:cNvSpPr txBox="1"/>
          <p:nvPr/>
        </p:nvSpPr>
        <p:spPr>
          <a:xfrm>
            <a:off x="432000" y="4680000"/>
            <a:ext cx="9073080" cy="64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ADD build/mybinary /home/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ADD </a:t>
            </a:r>
            <a:r>
              <a:rPr b="0" lang="de-DE" sz="1100" spc="-1" strike="noStrike">
                <a:latin typeface="Courier New"/>
                <a:hlinkClick r:id="rId1"/>
              </a:rPr>
              <a:t>http://domain.com/config.txt</a:t>
            </a:r>
            <a:r>
              <a:rPr b="0" lang="de-DE" sz="1100" spc="-1" strike="noStrike">
                <a:latin typeface="Courier New"/>
              </a:rPr>
              <a:t> /home/config/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ADD data/* /home/data/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Dockerfile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48" name="TextShape 2"/>
          <p:cNvSpPr txBox="1"/>
          <p:nvPr/>
        </p:nvSpPr>
        <p:spPr>
          <a:xfrm>
            <a:off x="504000" y="1218600"/>
            <a:ext cx="9288000" cy="317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de-DE" sz="3200" spc="-1" strike="noStrike">
                <a:latin typeface="Courier New"/>
                <a:ea typeface="Noto Sans CJK SC"/>
              </a:rPr>
              <a:t>COPY &lt;src&gt; &lt;desc&gt;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Wie ADD, aber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Kein Abruf von Dateien von URL‘s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Kein automatisches Entpacken von TAR-files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e-DE" sz="3200" spc="-1" strike="noStrike">
                <a:latin typeface="Arial"/>
                <a:ea typeface="Noto Sans CJK SC"/>
              </a:rPr>
              <a:t>best practice</a:t>
            </a:r>
            <a:r>
              <a:rPr b="0" lang="de-DE" sz="3200" spc="-1" strike="noStrike">
                <a:latin typeface="Arial"/>
                <a:ea typeface="Noto Sans CJK SC"/>
              </a:rPr>
              <a:t> ist Nutzung von COPY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49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50" name="TextShape 4"/>
          <p:cNvSpPr txBox="1"/>
          <p:nvPr/>
        </p:nvSpPr>
        <p:spPr>
          <a:xfrm>
            <a:off x="432000" y="4608000"/>
            <a:ext cx="9073080" cy="64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COPY build/mybinary /home/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COPY data/* /home/data/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Dockerfile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52" name="TextShape 2"/>
          <p:cNvSpPr txBox="1"/>
          <p:nvPr/>
        </p:nvSpPr>
        <p:spPr>
          <a:xfrm>
            <a:off x="504000" y="1218600"/>
            <a:ext cx="9288000" cy="317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de-DE" sz="3200" spc="-1" strike="noStrike">
                <a:latin typeface="Courier New"/>
                <a:ea typeface="Noto Sans CJK SC"/>
              </a:rPr>
              <a:t>VOLUME &lt;directory&gt;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Benennt einen Mount-Point für externe Volumes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53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54" name="TextShape 4"/>
          <p:cNvSpPr txBox="1"/>
          <p:nvPr/>
        </p:nvSpPr>
        <p:spPr>
          <a:xfrm>
            <a:off x="432000" y="4608000"/>
            <a:ext cx="9073080" cy="64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VOLUME /external-data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Dockerfile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56" name="TextShape 2"/>
          <p:cNvSpPr txBox="1"/>
          <p:nvPr/>
        </p:nvSpPr>
        <p:spPr>
          <a:xfrm>
            <a:off x="504000" y="1218600"/>
            <a:ext cx="9288000" cy="317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4000"/>
          </a:bodyPr>
          <a:p>
            <a:r>
              <a:rPr b="0" lang="de-DE" sz="3200" spc="-1" strike="noStrike">
                <a:latin typeface="Courier New"/>
                <a:ea typeface="Noto Sans CJK SC"/>
              </a:rPr>
              <a:t>ENV &lt;key&gt;=&lt;value&gt;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Setzen von Umgebungsvariablen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12 Faktoren =&gt; Parametrisierung von Programmen über Umgebungsvariablen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Umgebungsvariablen können beim Start eines Containers überschrieben werden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57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58" name="TextShape 4"/>
          <p:cNvSpPr txBox="1"/>
          <p:nvPr/>
        </p:nvSpPr>
        <p:spPr>
          <a:xfrm>
            <a:off x="432000" y="4608000"/>
            <a:ext cx="9073080" cy="64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ENV LOGLEVEL=100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ENV HOST=0.0.0.0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ENV PORT=4242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259" name="TextShape 5"/>
          <p:cNvSpPr txBox="1"/>
          <p:nvPr/>
        </p:nvSpPr>
        <p:spPr>
          <a:xfrm>
            <a:off x="5182920" y="4392000"/>
            <a:ext cx="4681080" cy="28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  <a:ea typeface="Noto Sans CJK SC"/>
              </a:rPr>
              <a:t>$ docker container run --env &lt;key&gt;=&lt;value&gt; </a:t>
            </a:r>
            <a:r>
              <a:rPr b="0" lang="de-DE" sz="1100" spc="-1" strike="noStrike">
                <a:latin typeface="Courier New"/>
              </a:rPr>
              <a:t>&lt;image&gt;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Dockerfile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61" name="TextShape 2"/>
          <p:cNvSpPr txBox="1"/>
          <p:nvPr/>
        </p:nvSpPr>
        <p:spPr>
          <a:xfrm>
            <a:off x="504000" y="1218600"/>
            <a:ext cx="9288000" cy="317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6000"/>
          </a:bodyPr>
          <a:p>
            <a:r>
              <a:rPr b="0" lang="de-DE" sz="3200" spc="-1" strike="noStrike">
                <a:latin typeface="Courier New"/>
                <a:ea typeface="Noto Sans CJK SC"/>
              </a:rPr>
              <a:t>EXPOSE &lt;port&gt;</a:t>
            </a:r>
            <a:endParaRPr b="0" lang="de-DE" sz="3200" spc="-1" strike="noStrike">
              <a:latin typeface="Arial"/>
            </a:endParaRPr>
          </a:p>
          <a:p>
            <a:r>
              <a:rPr b="0" lang="de-DE" sz="3200" spc="-1" strike="noStrike">
                <a:latin typeface="Courier New"/>
                <a:ea typeface="Noto Sans CJK SC"/>
              </a:rPr>
              <a:t>EXPOSE &lt;port&gt;/&lt;protocol&gt;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Teilt Docker mit, welche Ports der Container nach außen nutzt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Können bei Start automatisch publiziert werden 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Überschreiben beim Start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62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63" name="TextShape 4"/>
          <p:cNvSpPr txBox="1"/>
          <p:nvPr/>
        </p:nvSpPr>
        <p:spPr>
          <a:xfrm>
            <a:off x="432000" y="4680000"/>
            <a:ext cx="9073080" cy="57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EXPOSE 4242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EXPOSE 80/udp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264" name="TextShape 5"/>
          <p:cNvSpPr txBox="1"/>
          <p:nvPr/>
        </p:nvSpPr>
        <p:spPr>
          <a:xfrm>
            <a:off x="3888000" y="4320000"/>
            <a:ext cx="6336000" cy="57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  <a:ea typeface="Noto Sans CJK SC"/>
              </a:rPr>
              <a:t>$ docker container run &lt;image&gt; --publish &lt;host-port&gt;:&lt;container-port&gt;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  <a:ea typeface="Noto Sans CJK SC"/>
              </a:rPr>
              <a:t>$</a:t>
            </a:r>
            <a:r>
              <a:rPr b="0" lang="de-DE" sz="1100" spc="-1" strike="noStrike">
                <a:latin typeface="Courier New"/>
              </a:rPr>
              <a:t> docker container run &lt;image&gt; --publish 80:4242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  <a:ea typeface="Noto Sans CJK SC"/>
              </a:rPr>
              <a:t>$</a:t>
            </a:r>
            <a:r>
              <a:rPr b="0" lang="de-DE" sz="1100" spc="-1" strike="noStrike">
                <a:latin typeface="Courier New"/>
              </a:rPr>
              <a:t> docker container run &lt;image&gt; --publish 443:443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265" name="TextShape 6"/>
          <p:cNvSpPr txBox="1"/>
          <p:nvPr/>
        </p:nvSpPr>
        <p:spPr>
          <a:xfrm>
            <a:off x="3888000" y="3765240"/>
            <a:ext cx="5832000" cy="410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container run &lt;image&gt; --publish-all 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Dockerfile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67" name="TextShape 2"/>
          <p:cNvSpPr txBox="1"/>
          <p:nvPr/>
        </p:nvSpPr>
        <p:spPr>
          <a:xfrm>
            <a:off x="504000" y="1218600"/>
            <a:ext cx="9288000" cy="317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31000"/>
          </a:bodyPr>
          <a:p>
            <a:r>
              <a:rPr b="0" lang="de-DE" sz="3200" spc="-1" strike="noStrike">
                <a:latin typeface="Courier New"/>
                <a:ea typeface="Noto Sans CJK SC"/>
              </a:rPr>
              <a:t>CMD &lt;command&gt; &lt;para-1&gt; … &lt;para-n&gt;</a:t>
            </a:r>
            <a:endParaRPr b="0" lang="de-DE" sz="3200" spc="-1" strike="noStrike">
              <a:latin typeface="Arial"/>
            </a:endParaRPr>
          </a:p>
          <a:p>
            <a:r>
              <a:rPr b="0" lang="de-DE" sz="3200" spc="-1" strike="noStrike">
                <a:latin typeface="Courier New"/>
                <a:ea typeface="Noto Sans CJK SC"/>
              </a:rPr>
              <a:t>CMD [“&lt;command&gt;“],[“&lt;para-1&gt;“],…, [“&lt;para-n&gt;“] </a:t>
            </a:r>
            <a:endParaRPr b="0" lang="de-DE" sz="3200" spc="-1" strike="noStrike">
              <a:latin typeface="Arial"/>
            </a:endParaRPr>
          </a:p>
          <a:p>
            <a:r>
              <a:rPr b="0" lang="de-DE" sz="3200" spc="-1" strike="noStrike">
                <a:latin typeface="Courier New"/>
                <a:ea typeface="Noto Sans CJK SC"/>
              </a:rPr>
              <a:t>CMD [“&lt;para-1&gt;“],…, [“&lt;para-n&gt;“] 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Standardprogramm des Containers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Kommando wird bei Start des Containers ausgeführt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Erste Form wird in shell gestartet (von „/bin/sh -c“ aus)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Dritte Form dient der Parameterübergabe an ENTRYPOINT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Dockerfile darf nur ein einziges CMD enthalten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68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69" name="TextShape 4"/>
          <p:cNvSpPr txBox="1"/>
          <p:nvPr/>
        </p:nvSpPr>
        <p:spPr>
          <a:xfrm>
            <a:off x="432000" y="4608000"/>
            <a:ext cx="9073080" cy="64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CMD ["echo", "Das ist ein sehr einfacher Container…"]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  <a:ea typeface="Noto Sans CJK SC"/>
              </a:rPr>
              <a:t>CMD echo </a:t>
            </a:r>
            <a:r>
              <a:rPr b="0" lang="de-DE" sz="1100" spc="-1" strike="noStrike">
                <a:latin typeface="Courier New"/>
              </a:rPr>
              <a:t>"Das ist ein sehr einfacher Container…" 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Dockerfile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71" name="TextShape 2"/>
          <p:cNvSpPr txBox="1"/>
          <p:nvPr/>
        </p:nvSpPr>
        <p:spPr>
          <a:xfrm>
            <a:off x="504000" y="1218600"/>
            <a:ext cx="9288000" cy="317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34000"/>
          </a:bodyPr>
          <a:p>
            <a:r>
              <a:rPr b="0" lang="de-DE" sz="3200" spc="-1" strike="noStrike">
                <a:latin typeface="Courier New"/>
                <a:ea typeface="Noto Sans CJK SC"/>
              </a:rPr>
              <a:t>ENTRYPOINT &lt;command&gt; &lt;para-1&gt; … &lt;para-n&gt;</a:t>
            </a:r>
            <a:endParaRPr b="0" lang="de-DE" sz="3200" spc="-1" strike="noStrike">
              <a:latin typeface="Arial"/>
            </a:endParaRPr>
          </a:p>
          <a:p>
            <a:r>
              <a:rPr b="0" lang="de-DE" sz="3200" spc="-1" strike="noStrike">
                <a:latin typeface="Courier New"/>
                <a:ea typeface="Noto Sans CJK SC"/>
              </a:rPr>
              <a:t>ENTRYPOINT [“&lt;command&gt;“],[“&lt;para-1&gt;“],…, [“&lt;para-n&gt;“] 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Standardprogramm, das bei Start des Containers ausgeführt wird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Mit ENTRYPOINT kann ein Container als Executable ausgeführt werden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Erste Form wird in shell gestartet (von „/bin/sh -c“ aus)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Dockerfile darf nur ein einziges ENTRYPOINT enthalten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72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73" name="TextShape 4"/>
          <p:cNvSpPr txBox="1"/>
          <p:nvPr/>
        </p:nvSpPr>
        <p:spPr>
          <a:xfrm>
            <a:off x="432000" y="4608000"/>
            <a:ext cx="9073080" cy="64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ENTRYPOINT ["echo", "Das ist ein sehr einfacher Container…"]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  <a:ea typeface="Noto Sans CJK SC"/>
              </a:rPr>
              <a:t>ENTRYPOINT echo </a:t>
            </a:r>
            <a:r>
              <a:rPr b="0" lang="de-DE" sz="1100" spc="-1" strike="noStrike">
                <a:latin typeface="Courier New"/>
              </a:rPr>
              <a:t>"Das ist ein sehr einfacher Container…" 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Dockerfile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504000" y="1218600"/>
            <a:ext cx="8928000" cy="396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Entwurf eines eigenen Dockerfiles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„</a:t>
            </a:r>
            <a:r>
              <a:rPr b="0" lang="de-DE" sz="3200" spc="-1" strike="noStrike">
                <a:latin typeface="Arial"/>
                <a:ea typeface="Noto Sans CJK SC"/>
              </a:rPr>
              <a:t>Dockerfile-1.test“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Umgebungsvariable MYVAR auf „1“ setzen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Container beim Start/Lauf gibt kurzen Text plus Wert von MYVAR aus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… </a:t>
            </a:r>
            <a:r>
              <a:rPr b="0" lang="de-DE" sz="3200" spc="-1" strike="noStrike">
                <a:latin typeface="Arial"/>
                <a:ea typeface="Noto Sans CJK SC"/>
              </a:rPr>
              <a:t>editieren … ausprobieren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… </a:t>
            </a:r>
            <a:r>
              <a:rPr b="0" lang="de-DE" sz="3200" spc="-1" strike="noStrike">
                <a:latin typeface="Arial"/>
                <a:ea typeface="Noto Sans CJK SC"/>
              </a:rPr>
              <a:t>nach 15 Minuten Vergeich</a:t>
            </a:r>
            <a:endParaRPr b="0" lang="de-DE" sz="3200" spc="-1" strike="noStrike">
              <a:latin typeface="Arial"/>
            </a:endParaRPr>
          </a:p>
        </p:txBody>
      </p:sp>
      <p:sp>
        <p:nvSpPr>
          <p:cNvPr id="276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1"/>
          <a:stretch/>
        </p:blipFill>
        <p:spPr>
          <a:xfrm>
            <a:off x="8892000" y="1152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278" name="TextShape 4"/>
          <p:cNvSpPr txBox="1"/>
          <p:nvPr/>
        </p:nvSpPr>
        <p:spPr>
          <a:xfrm>
            <a:off x="432360" y="3960000"/>
            <a:ext cx="9073080" cy="891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image build --tag testimage --file Dockerfile-1.test .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image build -t testimage -f Dockerfile-1.test .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run testimage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run --env MYVAR=42 testimage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279" name="" descr=""/>
          <p:cNvPicPr/>
          <p:nvPr/>
        </p:nvPicPr>
        <p:blipFill>
          <a:blip r:embed="rId2"/>
          <a:stretch/>
        </p:blipFill>
        <p:spPr>
          <a:xfrm>
            <a:off x="5328000" y="4247280"/>
            <a:ext cx="4118040" cy="1044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container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81" name="TextShape 2"/>
          <p:cNvSpPr txBox="1"/>
          <p:nvPr/>
        </p:nvSpPr>
        <p:spPr>
          <a:xfrm>
            <a:off x="504000" y="1218600"/>
            <a:ext cx="8352000" cy="108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Einen container erzeugen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82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283" name="" descr=""/>
          <p:cNvPicPr/>
          <p:nvPr/>
        </p:nvPicPr>
        <p:blipFill>
          <a:blip r:embed="rId1"/>
          <a:stretch/>
        </p:blipFill>
        <p:spPr>
          <a:xfrm>
            <a:off x="8856000" y="1656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284" name="TextShape 4"/>
          <p:cNvSpPr txBox="1"/>
          <p:nvPr/>
        </p:nvSpPr>
        <p:spPr>
          <a:xfrm>
            <a:off x="216720" y="1770480"/>
            <a:ext cx="8207280" cy="96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container create [OPTIONS] IMAGE [COMMAND] [ARG…]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container create --env MYVAR=42 --name testcontainer testimage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285" name="TextShape 5"/>
          <p:cNvSpPr txBox="1"/>
          <p:nvPr/>
        </p:nvSpPr>
        <p:spPr>
          <a:xfrm>
            <a:off x="540000" y="2736000"/>
            <a:ext cx="4356000" cy="239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Wichtigste Optionen</a:t>
            </a:r>
            <a:endParaRPr b="0" lang="de-DE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--name</a:t>
            </a:r>
            <a:endParaRPr b="0" lang="de-DE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--env, -e</a:t>
            </a:r>
            <a:endParaRPr b="0" lang="de-DE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--interactive, -i</a:t>
            </a:r>
            <a:endParaRPr b="0" lang="de-DE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--network</a:t>
            </a:r>
            <a:endParaRPr b="0" lang="de-DE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--publish</a:t>
            </a:r>
            <a:endParaRPr b="0" lang="de-DE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--volumn, -v</a:t>
            </a:r>
            <a:endParaRPr b="0" lang="de-DE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--tmpfs</a:t>
            </a:r>
            <a:endParaRPr b="0" lang="de-DE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--tty, -t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2"/>
          <a:stretch/>
        </p:blipFill>
        <p:spPr>
          <a:xfrm>
            <a:off x="5022000" y="2459520"/>
            <a:ext cx="44100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container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88" name="TextShape 2"/>
          <p:cNvSpPr txBox="1"/>
          <p:nvPr/>
        </p:nvSpPr>
        <p:spPr>
          <a:xfrm>
            <a:off x="504000" y="1218600"/>
            <a:ext cx="8352000" cy="108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Option von „create“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89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90" name="TextShape 4"/>
          <p:cNvSpPr txBox="1"/>
          <p:nvPr/>
        </p:nvSpPr>
        <p:spPr>
          <a:xfrm>
            <a:off x="792000" y="1656000"/>
            <a:ext cx="4680000" cy="368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400" spc="-1" strike="noStrike">
                <a:latin typeface="Arial"/>
              </a:rPr>
              <a:t>--name &lt;container-name&gt;</a:t>
            </a:r>
            <a:endParaRPr b="0" lang="de-DE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latin typeface="Arial"/>
              </a:rPr>
              <a:t>Erzeugt einen Container unter dem angegebenen Namen</a:t>
            </a:r>
            <a:endParaRPr b="0" lang="de-DE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latin typeface="Arial"/>
              </a:rPr>
              <a:t>In weiter Kommandos kann der Namen genutzt werden</a:t>
            </a:r>
            <a:endParaRPr b="0" lang="de-DE" sz="1400" spc="-1" strike="noStrike">
              <a:latin typeface="Arial"/>
            </a:endParaRPr>
          </a:p>
          <a:p>
            <a:endParaRPr b="0" lang="de-DE" sz="1400" spc="-1" strike="noStrike">
              <a:latin typeface="Arial"/>
            </a:endParaRPr>
          </a:p>
          <a:p>
            <a:r>
              <a:rPr b="0" lang="de-DE" sz="1400" spc="-1" strike="noStrike">
                <a:latin typeface="Arial"/>
              </a:rPr>
              <a:t>--env &lt;key&gt;=&lt;value&gt;</a:t>
            </a:r>
            <a:endParaRPr b="0" lang="de-DE" sz="1400" spc="-1" strike="noStrike">
              <a:latin typeface="Arial"/>
            </a:endParaRPr>
          </a:p>
          <a:p>
            <a:r>
              <a:rPr b="0" lang="de-DE" sz="1400" spc="-1" strike="noStrike">
                <a:latin typeface="Arial"/>
              </a:rPr>
              <a:t>-e &lt;key&gt;=&lt;value&gt;</a:t>
            </a:r>
            <a:endParaRPr b="0" lang="de-DE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latin typeface="Arial"/>
              </a:rPr>
              <a:t>Setzt/überschreibt die Umgebungsvariable beim Start des Containers</a:t>
            </a:r>
            <a:endParaRPr b="0" lang="de-DE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latin typeface="Arial"/>
              </a:rPr>
              <a:t>Kann auch Liste sein</a:t>
            </a:r>
            <a:endParaRPr b="0" lang="de-DE" sz="1400" spc="-1" strike="noStrike">
              <a:latin typeface="Arial"/>
            </a:endParaRPr>
          </a:p>
          <a:p>
            <a:endParaRPr b="0" lang="de-DE" sz="1400" spc="-1" strike="noStrike">
              <a:latin typeface="Arial"/>
            </a:endParaRPr>
          </a:p>
          <a:p>
            <a:r>
              <a:rPr b="0" lang="de-DE" sz="1400" spc="-1" strike="noStrike">
                <a:latin typeface="Arial"/>
              </a:rPr>
              <a:t>--interactive, -i</a:t>
            </a:r>
            <a:endParaRPr b="0" lang="de-DE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latin typeface="Arial"/>
              </a:rPr>
              <a:t>Verbindung zu STDIN des Containers wird von Console erzeugt</a:t>
            </a:r>
            <a:endParaRPr b="0" lang="de-DE" sz="1400" spc="-1" strike="noStrike">
              <a:latin typeface="Arial"/>
            </a:endParaRPr>
          </a:p>
          <a:p>
            <a:endParaRPr b="0" lang="de-DE" sz="1400" spc="-1" strike="noStrike">
              <a:latin typeface="Arial"/>
            </a:endParaRPr>
          </a:p>
          <a:p>
            <a:r>
              <a:rPr b="0" lang="de-DE" sz="1400" spc="-1" strike="noStrike">
                <a:latin typeface="Arial"/>
              </a:rPr>
              <a:t>--tty, -t</a:t>
            </a:r>
            <a:endParaRPr b="0" lang="de-DE" sz="1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latin typeface="Arial"/>
              </a:rPr>
              <a:t>Ein pseudo-tty nutzen (Console)</a:t>
            </a:r>
            <a:endParaRPr b="0" lang="de-DE" sz="1400" spc="-1" strike="noStrike"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5472000" y="2476440"/>
            <a:ext cx="44100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2160"/>
            <a:ext cx="936000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Desktop – Docker Hub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572760" y="1152000"/>
            <a:ext cx="4971240" cy="3511800"/>
          </a:xfrm>
          <a:prstGeom prst="rect">
            <a:avLst/>
          </a:prstGeom>
          <a:ln>
            <a:noFill/>
          </a:ln>
        </p:spPr>
      </p:pic>
      <p:pic>
        <p:nvPicPr>
          <p:cNvPr id="56" name="" descr=""/>
          <p:cNvPicPr/>
          <p:nvPr/>
        </p:nvPicPr>
        <p:blipFill>
          <a:blip r:embed="rId2"/>
          <a:stretch/>
        </p:blipFill>
        <p:spPr>
          <a:xfrm>
            <a:off x="5330160" y="2232000"/>
            <a:ext cx="4569840" cy="2952000"/>
          </a:xfrm>
          <a:prstGeom prst="rect">
            <a:avLst/>
          </a:prstGeom>
          <a:ln>
            <a:noFill/>
          </a:ln>
        </p:spPr>
      </p:pic>
      <p:sp>
        <p:nvSpPr>
          <p:cNvPr id="57" name="TextShape 3"/>
          <p:cNvSpPr txBox="1"/>
          <p:nvPr/>
        </p:nvSpPr>
        <p:spPr>
          <a:xfrm>
            <a:off x="5832000" y="1081800"/>
            <a:ext cx="3960000" cy="77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  <a:hlinkClick r:id="rId3"/>
              </a:rPr>
              <a:t>https://hub.docker.com</a:t>
            </a:r>
            <a:endParaRPr b="0" lang="de-DE" sz="2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optional</a:t>
            </a:r>
            <a:endParaRPr b="0" lang="de-DE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container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93" name="TextShape 2"/>
          <p:cNvSpPr txBox="1"/>
          <p:nvPr/>
        </p:nvSpPr>
        <p:spPr>
          <a:xfrm>
            <a:off x="504000" y="1218600"/>
            <a:ext cx="8352000" cy="108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Option von „create“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94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95" name="TextShape 4"/>
          <p:cNvSpPr txBox="1"/>
          <p:nvPr/>
        </p:nvSpPr>
        <p:spPr>
          <a:xfrm>
            <a:off x="792000" y="1764000"/>
            <a:ext cx="8640000" cy="3476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600" spc="-1" strike="noStrike">
                <a:latin typeface="Arial"/>
              </a:rPr>
              <a:t>--network=&lt;network name&gt;</a:t>
            </a:r>
            <a:endParaRPr b="0" lang="de-DE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</a:rPr>
              <a:t>Verbindung des Containers mit dem angegebenen Netzwerk</a:t>
            </a:r>
            <a:endParaRPr b="0" lang="de-DE" sz="1600" spc="-1" strike="noStrike">
              <a:latin typeface="Arial"/>
            </a:endParaRPr>
          </a:p>
          <a:p>
            <a:endParaRPr b="0" lang="de-DE" sz="1600" spc="-1" strike="noStrike">
              <a:latin typeface="Arial"/>
            </a:endParaRPr>
          </a:p>
          <a:p>
            <a:r>
              <a:rPr b="0" lang="de-DE" sz="1600" spc="-1" strike="noStrike">
                <a:latin typeface="Arial"/>
              </a:rPr>
              <a:t>--publish [&lt;host-ip&gt;:]&lt;host-port&gt;:&lt;container-port&gt;[/&lt;protocol&gt;]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latin typeface="Arial"/>
                <a:ea typeface="Noto Sans CJK SC"/>
              </a:rPr>
              <a:t>-p </a:t>
            </a:r>
            <a:r>
              <a:rPr b="0" lang="de-DE" sz="1600" spc="-1" strike="noStrike">
                <a:latin typeface="Arial"/>
              </a:rPr>
              <a:t>[&lt;host-ip&gt;:]&lt;host-port&gt;:&lt;container-port&gt;[/&lt;protocol&gt;]</a:t>
            </a:r>
            <a:endParaRPr b="0" lang="de-DE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</a:rPr>
              <a:t>Publizieren/Binden eines Ports</a:t>
            </a:r>
            <a:endParaRPr b="0" lang="de-DE" sz="1600" spc="-1" strike="noStrike">
              <a:latin typeface="Arial"/>
            </a:endParaRPr>
          </a:p>
          <a:p>
            <a:endParaRPr b="0" lang="de-DE" sz="1600" spc="-1" strike="noStrike">
              <a:latin typeface="Arial"/>
            </a:endParaRPr>
          </a:p>
          <a:p>
            <a:r>
              <a:rPr b="0" lang="de-DE" sz="1600" spc="-1" strike="noStrike">
                <a:latin typeface="Arial"/>
              </a:rPr>
              <a:t>--volumn [&lt;volume name&gt;:]&lt;host-directory&gt;:&lt;container-directory&gt;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latin typeface="Arial"/>
                <a:ea typeface="Noto Sans CJK SC"/>
              </a:rPr>
              <a:t>-v  </a:t>
            </a:r>
            <a:r>
              <a:rPr b="0" lang="de-DE" sz="1600" spc="-1" strike="noStrike">
                <a:latin typeface="Arial"/>
              </a:rPr>
              <a:t>[&lt;volume name&gt;:]&lt;host-directory&gt;:&lt;container-directory&gt;</a:t>
            </a:r>
            <a:endParaRPr b="0" lang="de-DE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</a:rPr>
              <a:t>Bindet ein Verzeichnis des Hosts in den Container ein</a:t>
            </a:r>
            <a:endParaRPr b="0" lang="de-DE" sz="1600" spc="-1" strike="noStrike">
              <a:latin typeface="Arial"/>
            </a:endParaRPr>
          </a:p>
          <a:p>
            <a:endParaRPr b="0" lang="de-DE" sz="1600" spc="-1" strike="noStrike">
              <a:latin typeface="Arial"/>
            </a:endParaRPr>
          </a:p>
          <a:p>
            <a:r>
              <a:rPr b="0" lang="de-DE" sz="1600" spc="-1" strike="noStrike">
                <a:latin typeface="Arial"/>
              </a:rPr>
              <a:t>--tmpfs &lt;container-directory&gt;</a:t>
            </a:r>
            <a:endParaRPr b="0" lang="de-DE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</a:rPr>
              <a:t>Nutzung eines temporären Verzeichnisses im RAM des Hosts</a:t>
            </a:r>
            <a:endParaRPr b="0" lang="de-DE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</a:rPr>
              <a:t>Nur bei Linux-Hosts</a:t>
            </a:r>
            <a:endParaRPr b="0" lang="de-DE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</a:rPr>
              <a:t>Werden nicht zwischen Containern geteilt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296" name="TextShape 5"/>
          <p:cNvSpPr txBox="1"/>
          <p:nvPr/>
        </p:nvSpPr>
        <p:spPr>
          <a:xfrm>
            <a:off x="4212720" y="2952000"/>
            <a:ext cx="5327280" cy="570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container run -p 127.0.0.1:80:8080/tcp testcontainer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  <a:ea typeface="Noto Sans CJK SC"/>
              </a:rPr>
              <a:t>$ </a:t>
            </a:r>
            <a:r>
              <a:rPr b="0" lang="de-DE" sz="1100" spc="-1" strike="noStrike">
                <a:latin typeface="Courier New"/>
              </a:rPr>
              <a:t>docker container run -p 80:8080 testcontainer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container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98" name="TextShape 2"/>
          <p:cNvSpPr txBox="1"/>
          <p:nvPr/>
        </p:nvSpPr>
        <p:spPr>
          <a:xfrm>
            <a:off x="504000" y="1218600"/>
            <a:ext cx="8352000" cy="108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Einen container starten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99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00" name="" descr=""/>
          <p:cNvPicPr/>
          <p:nvPr/>
        </p:nvPicPr>
        <p:blipFill>
          <a:blip r:embed="rId1"/>
          <a:stretch/>
        </p:blipFill>
        <p:spPr>
          <a:xfrm>
            <a:off x="8834400" y="2196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301" name="TextShape 4"/>
          <p:cNvSpPr txBox="1"/>
          <p:nvPr/>
        </p:nvSpPr>
        <p:spPr>
          <a:xfrm>
            <a:off x="216720" y="1770480"/>
            <a:ext cx="8207280" cy="96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container start [OPTIONS] &lt;container name&gt;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container start testcontainer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302" name="TextShape 5"/>
          <p:cNvSpPr txBox="1"/>
          <p:nvPr/>
        </p:nvSpPr>
        <p:spPr>
          <a:xfrm>
            <a:off x="540000" y="2952000"/>
            <a:ext cx="4356000" cy="21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Startet einen erzeugten und/oder gestoppten Container.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container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04" name="TextShape 2"/>
          <p:cNvSpPr txBox="1"/>
          <p:nvPr/>
        </p:nvSpPr>
        <p:spPr>
          <a:xfrm>
            <a:off x="504000" y="1218600"/>
            <a:ext cx="8352000" cy="108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Einen container erzeugen &amp; starten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05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1"/>
          <a:stretch/>
        </p:blipFill>
        <p:spPr>
          <a:xfrm>
            <a:off x="4406400" y="2196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307" name="TextShape 4"/>
          <p:cNvSpPr txBox="1"/>
          <p:nvPr/>
        </p:nvSpPr>
        <p:spPr>
          <a:xfrm>
            <a:off x="216720" y="1770480"/>
            <a:ext cx="8207280" cy="96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container run [OPTIONS] IMAGE [COMMAND] [ARG…]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container run --env MYVAR=42 testimage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308" name="TextShape 5"/>
          <p:cNvSpPr txBox="1"/>
          <p:nvPr/>
        </p:nvSpPr>
        <p:spPr>
          <a:xfrm>
            <a:off x="540000" y="3600000"/>
            <a:ext cx="4356000" cy="165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„</a:t>
            </a:r>
            <a:r>
              <a:rPr b="0" lang="de-DE" sz="1800" spc="-1" strike="noStrike">
                <a:latin typeface="Arial"/>
              </a:rPr>
              <a:t>run“ führt nacheinander „create“ und „start“ aus</a:t>
            </a:r>
            <a:endParaRPr b="0" lang="de-DE" sz="1800" spc="-1" strike="noStrike">
              <a:latin typeface="Arial"/>
            </a:endParaRPr>
          </a:p>
          <a:p>
            <a:endParaRPr b="0" lang="de-DE" sz="1800" spc="-1" strike="noStrike">
              <a:latin typeface="Arial"/>
            </a:endParaRPr>
          </a:p>
          <a:p>
            <a:r>
              <a:rPr b="0" lang="de-DE" sz="1800" spc="-1" strike="noStrike">
                <a:latin typeface="Arial"/>
              </a:rPr>
              <a:t>Die Parameter entsprechen denen von „create“.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309" name="" descr=""/>
          <p:cNvPicPr/>
          <p:nvPr/>
        </p:nvPicPr>
        <p:blipFill>
          <a:blip r:embed="rId2"/>
          <a:stretch/>
        </p:blipFill>
        <p:spPr>
          <a:xfrm>
            <a:off x="5032800" y="2423520"/>
            <a:ext cx="44064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container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504000" y="1218600"/>
            <a:ext cx="8352000" cy="108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Einen container anhalten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12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313" name="TextShape 4"/>
          <p:cNvSpPr txBox="1"/>
          <p:nvPr/>
        </p:nvSpPr>
        <p:spPr>
          <a:xfrm>
            <a:off x="216720" y="1770480"/>
            <a:ext cx="8207280" cy="96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container stop [OPTIONS] CONTAINER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kill [OPTIONS] CONTAINER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</p:txBody>
      </p:sp>
      <p:sp>
        <p:nvSpPr>
          <p:cNvPr id="314" name="TextShape 5"/>
          <p:cNvSpPr txBox="1"/>
          <p:nvPr/>
        </p:nvSpPr>
        <p:spPr>
          <a:xfrm>
            <a:off x="540000" y="3096000"/>
            <a:ext cx="4356000" cy="201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Stoppt einen laufenden Container. </a:t>
            </a:r>
            <a:endParaRPr b="0" lang="de-DE" sz="1800" spc="-1" strike="noStrike">
              <a:latin typeface="Arial"/>
            </a:endParaRPr>
          </a:p>
          <a:p>
            <a:endParaRPr b="0" lang="de-DE" sz="1800" spc="-1" strike="noStrike">
              <a:latin typeface="Arial"/>
            </a:endParaRPr>
          </a:p>
          <a:p>
            <a:r>
              <a:rPr b="0" lang="de-DE" sz="1800" spc="-1" strike="noStrike">
                <a:latin typeface="Arial"/>
              </a:rPr>
              <a:t>„</a:t>
            </a:r>
            <a:r>
              <a:rPr b="0" lang="de-DE" sz="1800" spc="-1" strike="noStrike">
                <a:latin typeface="Arial"/>
              </a:rPr>
              <a:t>stop“ sendet ein SIGTERM und „kill“ ein SIGKILL an den laufenden Prozess im Container.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container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16" name="TextShape 2"/>
          <p:cNvSpPr txBox="1"/>
          <p:nvPr/>
        </p:nvSpPr>
        <p:spPr>
          <a:xfrm>
            <a:off x="504000" y="1218600"/>
            <a:ext cx="8352000" cy="108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Einen container löschen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17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4190400" y="2340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319" name="TextShape 4"/>
          <p:cNvSpPr txBox="1"/>
          <p:nvPr/>
        </p:nvSpPr>
        <p:spPr>
          <a:xfrm>
            <a:off x="216720" y="1770480"/>
            <a:ext cx="8207280" cy="96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container rm [OPTIONS] CONTAINER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run --name alpine --rm -i -t -d alpine top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container rm --force testcontainer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320" name="TextShape 5"/>
          <p:cNvSpPr txBox="1"/>
          <p:nvPr/>
        </p:nvSpPr>
        <p:spPr>
          <a:xfrm>
            <a:off x="540000" y="3096000"/>
            <a:ext cx="4212000" cy="201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Mit --force können auch laufende Container gelöscht werden.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2"/>
          <a:stretch/>
        </p:blipFill>
        <p:spPr>
          <a:xfrm>
            <a:off x="5040000" y="2376000"/>
            <a:ext cx="4629600" cy="32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container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23" name="TextShape 2"/>
          <p:cNvSpPr txBox="1"/>
          <p:nvPr/>
        </p:nvSpPr>
        <p:spPr>
          <a:xfrm>
            <a:off x="504000" y="1218600"/>
            <a:ext cx="9072000" cy="108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Ein zus. Programm in einem container starten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24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4370400" y="2412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326" name="TextShape 4"/>
          <p:cNvSpPr txBox="1"/>
          <p:nvPr/>
        </p:nvSpPr>
        <p:spPr>
          <a:xfrm>
            <a:off x="216720" y="1770480"/>
            <a:ext cx="8207280" cy="96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container exec [OPTIONS] CONTAINER COMMAND [ARG...]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run --name alpine --rm -i -t -d alpine top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container exec alpine ls -l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327" name="TextShape 5"/>
          <p:cNvSpPr txBox="1"/>
          <p:nvPr/>
        </p:nvSpPr>
        <p:spPr>
          <a:xfrm>
            <a:off x="540000" y="3384000"/>
            <a:ext cx="4212000" cy="172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Das Programm/Kommando wird nur in einem laufenden Container ausgeführt.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2"/>
          <a:stretch/>
        </p:blipFill>
        <p:spPr>
          <a:xfrm>
            <a:off x="5112000" y="2088000"/>
            <a:ext cx="4629600" cy="32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container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30" name="TextShape 2"/>
          <p:cNvSpPr txBox="1"/>
          <p:nvPr/>
        </p:nvSpPr>
        <p:spPr>
          <a:xfrm>
            <a:off x="504000" y="1218600"/>
            <a:ext cx="9072000" cy="108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Logs eines Containers zeigen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31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32" name="" descr=""/>
          <p:cNvPicPr/>
          <p:nvPr/>
        </p:nvPicPr>
        <p:blipFill>
          <a:blip r:embed="rId1"/>
          <a:stretch/>
        </p:blipFill>
        <p:spPr>
          <a:xfrm>
            <a:off x="4370400" y="2340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333" name="TextShape 4"/>
          <p:cNvSpPr txBox="1"/>
          <p:nvPr/>
        </p:nvSpPr>
        <p:spPr>
          <a:xfrm>
            <a:off x="216720" y="1770480"/>
            <a:ext cx="8639280" cy="821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container logs [OPTIONS] CONTAINER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run --name alpine --rm -i -t -d alpine sh -c "while true; do ls; sleep 3; done"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container logs -f alpine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334" name="TextShape 5"/>
          <p:cNvSpPr txBox="1"/>
          <p:nvPr/>
        </p:nvSpPr>
        <p:spPr>
          <a:xfrm>
            <a:off x="540000" y="3384000"/>
            <a:ext cx="4212000" cy="172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Die Option „-f“ folgt dem Ende der Logs … STDOUT.</a:t>
            </a:r>
            <a:endParaRPr b="0" lang="de-DE" sz="1800" spc="-1" strike="noStrike">
              <a:latin typeface="Arial"/>
            </a:endParaRPr>
          </a:p>
          <a:p>
            <a:endParaRPr b="0" lang="de-DE" sz="1800" spc="-1" strike="noStrike"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2"/>
          <a:stretch/>
        </p:blipFill>
        <p:spPr>
          <a:xfrm>
            <a:off x="1725120" y="781560"/>
            <a:ext cx="360" cy="360"/>
          </a:xfrm>
          <a:prstGeom prst="rect">
            <a:avLst/>
          </a:prstGeom>
          <a:ln>
            <a:noFill/>
          </a:ln>
        </p:spPr>
      </p:pic>
      <p:pic>
        <p:nvPicPr>
          <p:cNvPr id="336" name="" descr=""/>
          <p:cNvPicPr/>
          <p:nvPr/>
        </p:nvPicPr>
        <p:blipFill>
          <a:blip r:embed="rId3"/>
          <a:stretch/>
        </p:blipFill>
        <p:spPr>
          <a:xfrm>
            <a:off x="5234400" y="2315520"/>
            <a:ext cx="4629600" cy="32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container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504000" y="1218600"/>
            <a:ext cx="9072000" cy="108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Ressourcenverbrauch der Container zeigen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39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1"/>
          <a:stretch/>
        </p:blipFill>
        <p:spPr>
          <a:xfrm>
            <a:off x="8870400" y="1728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341" name="TextShape 4"/>
          <p:cNvSpPr txBox="1"/>
          <p:nvPr/>
        </p:nvSpPr>
        <p:spPr>
          <a:xfrm>
            <a:off x="216720" y="1770480"/>
            <a:ext cx="8639280" cy="891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container stats [OPTIONS] [CONTAINER...]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run --name alpine --rm -i -t -d alpine sh -c "while true; do ls; sleep 3; done"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container stats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container rm --force alpine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342" name="TextShape 5"/>
          <p:cNvSpPr txBox="1"/>
          <p:nvPr/>
        </p:nvSpPr>
        <p:spPr>
          <a:xfrm>
            <a:off x="540000" y="2880000"/>
            <a:ext cx="421200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Zeigt Verbrauch der Ressourcen des Hosts und von eingestellten Limits.</a:t>
            </a:r>
            <a:endParaRPr b="0" lang="de-DE" sz="1800" spc="-1" strike="noStrike">
              <a:latin typeface="Arial"/>
            </a:endParaRPr>
          </a:p>
          <a:p>
            <a:endParaRPr b="0" lang="de-DE" sz="1800" spc="-1" strike="noStrike">
              <a:latin typeface="Arial"/>
            </a:endParaRPr>
          </a:p>
          <a:p>
            <a:r>
              <a:rPr b="0" lang="de-DE" sz="1800" spc="-1" strike="noStrike">
                <a:latin typeface="Arial"/>
              </a:rPr>
              <a:t>Beenden mit String+C</a:t>
            </a:r>
            <a:endParaRPr b="0" lang="de-DE" sz="1800" spc="-1" strike="noStrike">
              <a:latin typeface="Arial"/>
            </a:endParaRPr>
          </a:p>
          <a:p>
            <a:endParaRPr b="0" lang="de-DE" sz="1800" spc="-1" strike="noStrike">
              <a:latin typeface="Arial"/>
            </a:endParaRPr>
          </a:p>
        </p:txBody>
      </p:sp>
      <p:pic>
        <p:nvPicPr>
          <p:cNvPr id="343" name="" descr=""/>
          <p:cNvPicPr/>
          <p:nvPr/>
        </p:nvPicPr>
        <p:blipFill>
          <a:blip r:embed="rId2"/>
          <a:stretch/>
        </p:blipFill>
        <p:spPr>
          <a:xfrm>
            <a:off x="1725120" y="781560"/>
            <a:ext cx="360" cy="360"/>
          </a:xfrm>
          <a:prstGeom prst="rect">
            <a:avLst/>
          </a:prstGeom>
          <a:ln>
            <a:noFill/>
          </a:ln>
        </p:spPr>
      </p:pic>
      <p:pic>
        <p:nvPicPr>
          <p:cNvPr id="344" name="" descr=""/>
          <p:cNvPicPr/>
          <p:nvPr/>
        </p:nvPicPr>
        <p:blipFill>
          <a:blip r:embed="rId3"/>
          <a:stretch/>
        </p:blipFill>
        <p:spPr>
          <a:xfrm>
            <a:off x="5317200" y="2448000"/>
            <a:ext cx="4114800" cy="2880000"/>
          </a:xfrm>
          <a:prstGeom prst="rect">
            <a:avLst/>
          </a:prstGeom>
          <a:ln>
            <a:noFill/>
          </a:ln>
        </p:spPr>
      </p:pic>
      <p:pic>
        <p:nvPicPr>
          <p:cNvPr id="345" name="" descr=""/>
          <p:cNvPicPr/>
          <p:nvPr/>
        </p:nvPicPr>
        <p:blipFill>
          <a:blip r:embed="rId4"/>
          <a:stretch/>
        </p:blipFill>
        <p:spPr>
          <a:xfrm>
            <a:off x="423720" y="4441680"/>
            <a:ext cx="5336280" cy="598320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container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47" name="TextShape 2"/>
          <p:cNvSpPr txBox="1"/>
          <p:nvPr/>
        </p:nvSpPr>
        <p:spPr>
          <a:xfrm>
            <a:off x="504000" y="1218600"/>
            <a:ext cx="9072000" cy="108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Prozesse eines Containers zeigen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48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49" name="" descr=""/>
          <p:cNvPicPr/>
          <p:nvPr/>
        </p:nvPicPr>
        <p:blipFill>
          <a:blip r:embed="rId1"/>
          <a:stretch/>
        </p:blipFill>
        <p:spPr>
          <a:xfrm>
            <a:off x="8870400" y="1728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350" name="TextShape 4"/>
          <p:cNvSpPr txBox="1"/>
          <p:nvPr/>
        </p:nvSpPr>
        <p:spPr>
          <a:xfrm>
            <a:off x="216720" y="1770480"/>
            <a:ext cx="8639280" cy="891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container top CONTAINER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run --name alpine --rm -i -t -d alpine sh -c "while true; do ls; sleep 3; done"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container top alpine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container rm --force alpine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351" name="TextShape 5"/>
          <p:cNvSpPr txBox="1"/>
          <p:nvPr/>
        </p:nvSpPr>
        <p:spPr>
          <a:xfrm>
            <a:off x="540000" y="2880000"/>
            <a:ext cx="4212000" cy="129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Zeigt die in einem Container laufenden Prozesse an.</a:t>
            </a:r>
            <a:endParaRPr b="0" lang="de-DE" sz="1800" spc="-1" strike="noStrike">
              <a:latin typeface="Arial"/>
            </a:endParaRPr>
          </a:p>
          <a:p>
            <a:endParaRPr b="0" lang="de-DE" sz="1800" spc="-1" strike="noStrike">
              <a:latin typeface="Arial"/>
            </a:endParaRPr>
          </a:p>
          <a:p>
            <a:endParaRPr b="0" lang="de-DE" sz="1800" spc="-1" strike="noStrike">
              <a:latin typeface="Arial"/>
            </a:endParaRPr>
          </a:p>
        </p:txBody>
      </p:sp>
      <p:pic>
        <p:nvPicPr>
          <p:cNvPr id="352" name="" descr=""/>
          <p:cNvPicPr/>
          <p:nvPr/>
        </p:nvPicPr>
        <p:blipFill>
          <a:blip r:embed="rId2"/>
          <a:stretch/>
        </p:blipFill>
        <p:spPr>
          <a:xfrm>
            <a:off x="1725120" y="781560"/>
            <a:ext cx="360" cy="360"/>
          </a:xfrm>
          <a:prstGeom prst="rect">
            <a:avLst/>
          </a:prstGeom>
          <a:ln>
            <a:noFill/>
          </a:ln>
        </p:spPr>
      </p:pic>
      <p:pic>
        <p:nvPicPr>
          <p:cNvPr id="353" name="" descr=""/>
          <p:cNvPicPr/>
          <p:nvPr/>
        </p:nvPicPr>
        <p:blipFill>
          <a:blip r:embed="rId3"/>
          <a:stretch/>
        </p:blipFill>
        <p:spPr>
          <a:xfrm>
            <a:off x="5317200" y="2495520"/>
            <a:ext cx="41148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container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55" name="TextShape 2"/>
          <p:cNvSpPr txBox="1"/>
          <p:nvPr/>
        </p:nvSpPr>
        <p:spPr>
          <a:xfrm>
            <a:off x="504000" y="1218600"/>
            <a:ext cx="9072000" cy="108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Details eines Containers zeigen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56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57" name="" descr=""/>
          <p:cNvPicPr/>
          <p:nvPr/>
        </p:nvPicPr>
        <p:blipFill>
          <a:blip r:embed="rId1"/>
          <a:stretch/>
        </p:blipFill>
        <p:spPr>
          <a:xfrm>
            <a:off x="8870400" y="1728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358" name="TextShape 4"/>
          <p:cNvSpPr txBox="1"/>
          <p:nvPr/>
        </p:nvSpPr>
        <p:spPr>
          <a:xfrm>
            <a:off x="216720" y="1770480"/>
            <a:ext cx="8639280" cy="891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container inspect CONTAINER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run --name alpine --rm -i -t -d alpine sh -c "while true; do ls; sleep 3; done"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container inspect alpine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container rm --force alpine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359" name="TextShape 5"/>
          <p:cNvSpPr txBox="1"/>
          <p:nvPr/>
        </p:nvSpPr>
        <p:spPr>
          <a:xfrm>
            <a:off x="540000" y="2700000"/>
            <a:ext cx="464400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Zeigt detaillierte Informationen über einen Container an … z.B. zum Netzwerk.</a:t>
            </a:r>
            <a:endParaRPr b="0" lang="de-DE" sz="1800" spc="-1" strike="noStrike">
              <a:latin typeface="Arial"/>
            </a:endParaRPr>
          </a:p>
          <a:p>
            <a:endParaRPr b="0" lang="de-DE" sz="1800" spc="-1" strike="noStrike">
              <a:latin typeface="Arial"/>
            </a:endParaRPr>
          </a:p>
          <a:p>
            <a:endParaRPr b="0" lang="de-DE" sz="1800" spc="-1" strike="noStrike">
              <a:latin typeface="Arial"/>
            </a:endParaRPr>
          </a:p>
        </p:txBody>
      </p:sp>
      <p:pic>
        <p:nvPicPr>
          <p:cNvPr id="360" name="" descr=""/>
          <p:cNvPicPr/>
          <p:nvPr/>
        </p:nvPicPr>
        <p:blipFill>
          <a:blip r:embed="rId2"/>
          <a:stretch/>
        </p:blipFill>
        <p:spPr>
          <a:xfrm>
            <a:off x="1725120" y="781560"/>
            <a:ext cx="360" cy="360"/>
          </a:xfrm>
          <a:prstGeom prst="rect">
            <a:avLst/>
          </a:prstGeom>
          <a:ln>
            <a:noFill/>
          </a:ln>
        </p:spPr>
      </p:pic>
      <p:pic>
        <p:nvPicPr>
          <p:cNvPr id="361" name="" descr=""/>
          <p:cNvPicPr/>
          <p:nvPr/>
        </p:nvPicPr>
        <p:blipFill>
          <a:blip r:embed="rId3"/>
          <a:stretch/>
        </p:blipFill>
        <p:spPr>
          <a:xfrm>
            <a:off x="5317200" y="2459520"/>
            <a:ext cx="4114800" cy="2880000"/>
          </a:xfrm>
          <a:prstGeom prst="rect">
            <a:avLst/>
          </a:prstGeom>
          <a:ln>
            <a:noFill/>
          </a:ln>
        </p:spPr>
      </p:pic>
      <p:pic>
        <p:nvPicPr>
          <p:cNvPr id="362" name="" descr=""/>
          <p:cNvPicPr/>
          <p:nvPr/>
        </p:nvPicPr>
        <p:blipFill>
          <a:blip r:embed="rId4"/>
          <a:stretch/>
        </p:blipFill>
        <p:spPr>
          <a:xfrm>
            <a:off x="1728000" y="3384000"/>
            <a:ext cx="3909600" cy="2160000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2160"/>
            <a:ext cx="936000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Desktop - Konfiguration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9" name="TextShape 2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3132000" y="1144080"/>
            <a:ext cx="6285600" cy="3960000"/>
          </a:xfrm>
          <a:prstGeom prst="rect">
            <a:avLst/>
          </a:prstGeom>
          <a:ln>
            <a:noFill/>
          </a:ln>
        </p:spPr>
      </p:pic>
      <p:sp>
        <p:nvSpPr>
          <p:cNvPr id="61" name="TextShape 3"/>
          <p:cNvSpPr txBox="1"/>
          <p:nvPr/>
        </p:nvSpPr>
        <p:spPr>
          <a:xfrm>
            <a:off x="504000" y="1144080"/>
            <a:ext cx="2448000" cy="3967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</a:rPr>
              <a:t>Allgemeine Einstellungen für die Komponenten von Docker Desktop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2"/>
          <a:stretch/>
        </p:blipFill>
        <p:spPr>
          <a:xfrm>
            <a:off x="8892000" y="216000"/>
            <a:ext cx="561600" cy="7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… </a:t>
            </a:r>
            <a:r>
              <a:rPr b="0" lang="de-DE" sz="4400" spc="-1" strike="noStrike">
                <a:latin typeface="Arial"/>
              </a:rPr>
              <a:t>Bildquellen 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64" name="TextShape 2"/>
          <p:cNvSpPr txBox="1"/>
          <p:nvPr/>
        </p:nvSpPr>
        <p:spPr>
          <a:xfrm>
            <a:off x="504000" y="1218600"/>
            <a:ext cx="907164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RedHat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IDG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Docker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Earthly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Aquasec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dev.to</a:t>
            </a:r>
            <a:endParaRPr b="0" lang="de-DE" sz="3200" spc="-1" strike="noStrike">
              <a:latin typeface="Arial"/>
            </a:endParaRPr>
          </a:p>
        </p:txBody>
      </p:sp>
      <p:sp>
        <p:nvSpPr>
          <p:cNvPr id="365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4000" y="2160"/>
            <a:ext cx="936000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Desktop - Konfiguration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64" name="TextShape 2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3132000" y="1144080"/>
            <a:ext cx="6285600" cy="3960000"/>
          </a:xfrm>
          <a:prstGeom prst="rect">
            <a:avLst/>
          </a:prstGeom>
          <a:ln>
            <a:noFill/>
          </a:ln>
        </p:spPr>
      </p:pic>
      <p:sp>
        <p:nvSpPr>
          <p:cNvPr id="66" name="TextShape 3"/>
          <p:cNvSpPr txBox="1"/>
          <p:nvPr/>
        </p:nvSpPr>
        <p:spPr>
          <a:xfrm>
            <a:off x="504000" y="1144080"/>
            <a:ext cx="2448000" cy="3967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</a:rPr>
              <a:t>abhängig von den Ressourcen der genutzten Umgebung</a:t>
            </a:r>
            <a:endParaRPr b="0" lang="de-DE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</a:rPr>
              <a:t>nicht zu gering wählen</a:t>
            </a:r>
            <a:endParaRPr b="0" lang="de-DE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</a:rPr>
              <a:t>parallel genutzte Software (z.B. Dev-Umgebung) beachten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2"/>
          <a:stretch/>
        </p:blipFill>
        <p:spPr>
          <a:xfrm>
            <a:off x="8892000" y="216000"/>
            <a:ext cx="561600" cy="7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2160"/>
            <a:ext cx="936000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Desktop - Konfiguration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3132000" y="1144080"/>
            <a:ext cx="6285600" cy="3960000"/>
          </a:xfrm>
          <a:prstGeom prst="rect">
            <a:avLst/>
          </a:prstGeom>
          <a:ln>
            <a:noFill/>
          </a:ln>
        </p:spPr>
      </p:pic>
      <p:sp>
        <p:nvSpPr>
          <p:cNvPr id="71" name="TextShape 3"/>
          <p:cNvSpPr txBox="1"/>
          <p:nvPr/>
        </p:nvSpPr>
        <p:spPr>
          <a:xfrm>
            <a:off x="504000" y="1144080"/>
            <a:ext cx="2448000" cy="3967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</a:rPr>
              <a:t>Ist die Nutzung von Kubernetes nicht vorgesehen … das auch nicht auswählen</a:t>
            </a:r>
            <a:endParaRPr b="0" lang="de-DE" sz="1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</a:rPr>
              <a:t>Startet viele Container mit Kubernetes-Basis-Diensten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8892000" y="216000"/>
            <a:ext cx="561600" cy="7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2160"/>
            <a:ext cx="936000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Desktop - Konfiguration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3132000" y="1144080"/>
            <a:ext cx="6285600" cy="3960000"/>
          </a:xfrm>
          <a:prstGeom prst="rect">
            <a:avLst/>
          </a:prstGeom>
          <a:ln>
            <a:noFill/>
          </a:ln>
        </p:spPr>
      </p:pic>
      <p:sp>
        <p:nvSpPr>
          <p:cNvPr id="76" name="TextShape 3"/>
          <p:cNvSpPr txBox="1"/>
          <p:nvPr/>
        </p:nvSpPr>
        <p:spPr>
          <a:xfrm>
            <a:off x="504000" y="1144080"/>
            <a:ext cx="2448000" cy="3967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</a:rPr>
              <a:t>Nützlich aber optional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8892000" y="216000"/>
            <a:ext cx="561600" cy="7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2428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2022-08-22T07:18:06Z</dcterms:created>
  <dc:creator>m b</dc:creator>
  <dc:description/>
  <dc:language>de-DE</dc:language>
  <cp:lastModifiedBy>m b</cp:lastModifiedBy>
  <dcterms:modified xsi:type="dcterms:W3CDTF">2022-08-31T20:15:26Z</dcterms:modified>
  <cp:revision>253</cp:revision>
  <dc:subject/>
  <dc:title/>
</cp:coreProperties>
</file>